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Lst>
  <p:sldSz cy="6858000" cx="9144000"/>
  <p:notesSz cx="9144000" cy="6858000"/>
  <p:embeddedFontLst>
    <p:embeddedFont>
      <p:font typeface="Libre Franklin"/>
      <p:regular r:id="rId186"/>
      <p:bold r:id="rId187"/>
      <p:italic r:id="rId188"/>
      <p:boldItalic r:id="rId189"/>
    </p:embeddedFont>
    <p:embeddedFont>
      <p:font typeface="Libre Franklin Medium"/>
      <p:regular r:id="rId190"/>
      <p:bold r:id="rId191"/>
      <p:italic r:id="rId192"/>
      <p:boldItalic r:id="rId193"/>
    </p:embeddedFont>
    <p:embeddedFont>
      <p:font typeface="Gill Sans"/>
      <p:regular r:id="rId194"/>
      <p:bold r:id="rId195"/>
    </p:embeddedFont>
    <p:embeddedFont>
      <p:font typeface="Open Sans"/>
      <p:regular r:id="rId196"/>
      <p:bold r:id="rId197"/>
      <p:italic r:id="rId198"/>
      <p:boldItalic r:id="rId1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00" roundtripDataSignature="AMtx7mjGd6t4C129QkKHFK+JFbdzqeDz4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bha Tew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4112A9-1F97-4905-BAE9-8043DF09918D}">
  <a:tblStyle styleId="{AE4112A9-1F97-4905-BAE9-8043DF09918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BC8C2E4-DB85-48EF-AFBE-E10879448572}" styleName="Table_1">
    <a:wholeTbl>
      <a:tcTxStyle b="off" i="off">
        <a:font>
          <a:latin typeface="Franklin Gothic Book"/>
          <a:ea typeface="Franklin Gothic Book"/>
          <a:cs typeface="Franklin Gothic Book"/>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LibreFranklinMedium-regular.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GillSans-regular.fntdata"/><Relationship Id="rId43" Type="http://schemas.openxmlformats.org/officeDocument/2006/relationships/slide" Target="slides/slide36.xml"/><Relationship Id="rId193" Type="http://schemas.openxmlformats.org/officeDocument/2006/relationships/font" Target="fonts/LibreFranklinMedium-boldItalic.fntdata"/><Relationship Id="rId46" Type="http://schemas.openxmlformats.org/officeDocument/2006/relationships/slide" Target="slides/slide39.xml"/><Relationship Id="rId192" Type="http://schemas.openxmlformats.org/officeDocument/2006/relationships/font" Target="fonts/LibreFranklinMedium-italic.fntdata"/><Relationship Id="rId45" Type="http://schemas.openxmlformats.org/officeDocument/2006/relationships/slide" Target="slides/slide38.xml"/><Relationship Id="rId191" Type="http://schemas.openxmlformats.org/officeDocument/2006/relationships/font" Target="fonts/LibreFranklinMedium-bold.fntdata"/><Relationship Id="rId48" Type="http://schemas.openxmlformats.org/officeDocument/2006/relationships/slide" Target="slides/slide41.xml"/><Relationship Id="rId187" Type="http://schemas.openxmlformats.org/officeDocument/2006/relationships/font" Target="fonts/LibreFranklin-bold.fntdata"/><Relationship Id="rId47" Type="http://schemas.openxmlformats.org/officeDocument/2006/relationships/slide" Target="slides/slide40.xml"/><Relationship Id="rId186" Type="http://schemas.openxmlformats.org/officeDocument/2006/relationships/font" Target="fonts/LibreFranklin-regular.fntdata"/><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LibreFranklin-boldItalic.fntdata"/><Relationship Id="rId188" Type="http://schemas.openxmlformats.org/officeDocument/2006/relationships/font" Target="fonts/LibreFranklin-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font" Target="fonts/OpenSans-italic.fntdata"/><Relationship Id="rId14" Type="http://schemas.openxmlformats.org/officeDocument/2006/relationships/slide" Target="slides/slide7.xml"/><Relationship Id="rId197" Type="http://schemas.openxmlformats.org/officeDocument/2006/relationships/font" Target="fonts/OpenSans-bold.fntdata"/><Relationship Id="rId17" Type="http://schemas.openxmlformats.org/officeDocument/2006/relationships/slide" Target="slides/slide10.xml"/><Relationship Id="rId196" Type="http://schemas.openxmlformats.org/officeDocument/2006/relationships/font" Target="fonts/OpenSans-regular.fntdata"/><Relationship Id="rId16" Type="http://schemas.openxmlformats.org/officeDocument/2006/relationships/slide" Target="slides/slide9.xml"/><Relationship Id="rId195" Type="http://schemas.openxmlformats.org/officeDocument/2006/relationships/font" Target="fonts/GillSans-bold.fntdata"/><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font" Target="fonts/OpenSans-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commentAuthors" Target="commentAuthors.xml"/><Relationship Id="rId147" Type="http://schemas.openxmlformats.org/officeDocument/2006/relationships/slide" Target="slides/slide140.xml"/><Relationship Id="rId6" Type="http://schemas.openxmlformats.org/officeDocument/2006/relationships/slideMaster" Target="slideMasters/slideMaster1.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0" Type="http://customschemas.google.com/relationships/presentationmetadata" Target="meta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11T06:54:29.589">
    <p:pos x="438" y="80"/>
    <p:text>Apache Cassandra is a distributed database management system that is built to handle large amounts of data across multiple data centers and the cloud</p:text>
    <p:extLst>
      <p:ext uri="{C676402C-5697-4E1C-873F-D02D1690AC5C}">
        <p15:threadingInfo timeZoneBias="0"/>
      </p:ext>
      <p:ext uri="http://customooxmlschemas.google.com/">
        <go:slidesCustomData xmlns:go="http://customooxmlschemas.google.com/" commentPostId="AAAA2v61j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0" name="Google Shape;190;p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7676d354a5_0_5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7676d354a5_0_5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g27676d354a5_0_5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7676d354a5_0_5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7676d354a5_0_5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g27676d354a5_0_5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676d354a5_0_6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7676d354a5_0_6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27676d354a5_0_6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7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7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676d354a5_0_8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7676d354a5_0_8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g27676d354a5_0_8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7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7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8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8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8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8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8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3ea661b63e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3ea661b63e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23ea661b63e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3ea661b63e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3ea661b63e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g23ea661b63e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3ea661b63e_0_1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3ea661b63e_0_1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g23ea661b63e_0_1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8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8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8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8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8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9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9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9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9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9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9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9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9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9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9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4" name="Google Shape;204;p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9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9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9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9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9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9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9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9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9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7741ba0059_0_3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7741ba0059_0_3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g27741ba0059_0_3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7741ba0059_0_3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7741ba0059_0_3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27741ba0059_0_3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7741ba0059_0_14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7741ba0059_0_14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g27741ba0059_0_14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7741ba0059_0_15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7741ba0059_0_15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g27741ba0059_0_15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7741ba0059_0_15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7741ba0059_0_15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g27741ba0059_0_15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2" name="Google Shape;212;p1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7741ba0059_0_16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7741ba0059_0_16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g27741ba0059_0_16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7741ba0059_0_18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7741ba0059_0_18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g27741ba0059_0_18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7741ba0059_0_19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7741ba0059_0_19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g27741ba0059_0_19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7741ba0059_0_19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7741ba0059_0_19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g27741ba0059_0_19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7741ba0059_0_20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7741ba0059_0_20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g27741ba0059_0_20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7741ba0059_0_21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7741ba0059_0_21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2" name="Google Shape;1292;g27741ba0059_0_21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7741ba0059_0_22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7741ba0059_0_22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g27741ba0059_0_22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7741ba0059_0_23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7741ba0059_0_23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g27741ba0059_0_23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7741ba0059_0_25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7741ba0059_0_25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g27741ba0059_0_25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7741ba0059_0_24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7741ba0059_0_24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g27741ba0059_0_24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0" name="Google Shape;220;p1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7741ba0059_0_26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7741ba0059_0_26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g27741ba0059_0_26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7741ba0059_0_27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7741ba0059_0_27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g27741ba0059_0_27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7741ba0059_0_27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7741ba0059_0_27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g27741ba0059_0_27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7741ba0059_0_28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7741ba0059_0_28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g27741ba0059_0_28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7741ba0059_0_4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7741ba0059_0_4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g27741ba0059_0_4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7741ba0059_0_5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7741ba0059_0_5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g27741ba0059_0_5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7741ba0059_0_6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7741ba0059_0_6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g27741ba0059_0_6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7741ba0059_0_7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7741ba0059_0_7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g27741ba0059_0_7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7741ba0059_0_7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7741ba0059_0_7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g27741ba0059_0_7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7741ba0059_0_8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7741ba0059_0_8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27741ba0059_0_8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8" name="Google Shape;228;p1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7741ba0059_0_9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7741ba0059_0_9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g27741ba0059_0_9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7741ba0059_0_10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7741ba0059_0_10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6" name="Google Shape;1436;g27741ba0059_0_10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7741ba0059_0_11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7741ba0059_0_11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g27741ba0059_0_11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7741ba0059_0_11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7741ba0059_0_11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g27741ba0059_0_11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7741ba0059_0_12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7741ba0059_0_12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27741ba0059_0_12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7741ba0059_0_13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7741ba0059_0_13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g27741ba0059_0_13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0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0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7741ba0059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7741ba0059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g27741ba0059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7741ba0059_0_1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7741ba0059_0_1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g27741ba0059_0_1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7741ba0059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7741ba0059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g27741ba0059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9" name="Google Shape;239;p1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0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10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0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9" name="Google Shape;1539;p10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f434f7eeb7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f434f7eeb7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8" name="Google Shape;1548;g2f434f7eeb7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f434f7eeb7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f434f7eeb7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g2f434f7eeb7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f434f7eeb7_0_1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f434f7eeb7_0_1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g2f434f7eeb7_0_1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f434f7eeb7_0_2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f434f7eeb7_0_2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g2f434f7eeb7_0_2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0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0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0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p10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0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8" name="Google Shape;1598;p10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0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8" name="Google Shape;1608;p10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8" name="Google Shape;248;p1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0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p10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0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5" name="Google Shape;1625;p10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1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1" name="Google Shape;1641;p1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0" name="Google Shape;1650;p1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1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1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f202e6c35f_0_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9" name="Google Shape;1679;g2f202e6c35f_0_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f202e6c35f_0_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6" name="Google Shape;1686;g2f202e6c35f_0_6: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7" name="Google Shape;257;p1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7" name="Google Shape;117;p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p2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9" name="Google Shape;289;p2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7" name="Google Shape;297;p2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8" name="Google Shape;308;p2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7" name="Google Shape;317;p2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3" name="Google Shape;323;p2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1" name="Google Shape;331;p2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5" name="Google Shape;355;p2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202e6c35f_0_5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202e6c35f_0_5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2f202e6c35f_0_5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7533eec773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7533eec773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27533eec773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7533eec773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7533eec773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27533eec773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7533eec773_0_1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7533eec773_0_1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7533eec773_0_1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e45dbf708_0_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fe45dbf708_0_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fe45dbf708_0_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533eec773_0_2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533eec773_0_2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27533eec773_0_2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533eec773_0_3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533eec773_0_3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7533eec773_0_3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7533eec773_0_3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7533eec773_0_3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27533eec773_0_3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7533eec773_0_4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7533eec773_0_4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27533eec773_0_4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7533eec773_0_52: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7533eec773_0_52: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27533eec773_0_52: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3" name="Google Shape;143;p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8121381471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8121381471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28121381471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533eec773_0_6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533eec773_0_6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7533eec773_0_6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8121381471_0_2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8121381471_0_2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28121381471_0_2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3" name="Google Shape;153;p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8121381471_0_3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8121381471_0_3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28121381471_0_3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7533eec773_0_8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7533eec773_0_8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27533eec773_0_8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7533eec773_0_9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7533eec773_0_9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27533eec773_0_9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7533eec773_0_8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7533eec773_0_8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27533eec773_0_8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8121381471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8121381471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28121381471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7533eec773_0_5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7533eec773_0_5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27533eec773_0_5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2" name="Google Shape;162;p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7ffa7d933b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7ffa7d933b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27ffa7d933b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6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6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3" name="Google Shape;173;p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75c83c5240_0_2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75c83c5240_0_2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275c83c5240_0_2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75c83c5240_0_1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75c83c5240_0_1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275c83c5240_0_1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75c83c5240_0_1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75c83c5240_0_1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275c83c5240_0_1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7ffa7d933b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7ffa7d933b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27ffa7d933b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75c83c5240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75c83c5240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275c83c5240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7ffa7d933b_0_1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7ffa7d933b_0_1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27ffa7d933b_0_1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7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7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1" name="Google Shape;181;p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7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7676d354a5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7676d354a5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27676d354a5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7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7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7676d354a5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7676d354a5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27676d354a5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7676d354a5_0_1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7676d354a5_0_1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27676d354a5_0_1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7676d354a5_0_2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7676d354a5_0_2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27676d354a5_0_2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7676d354a5_0_3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7676d354a5_0_3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g27676d354a5_0_3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7676d354a5_0_4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7676d354a5_0_4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g27676d354a5_0_4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7" name="Shape 17"/>
        <p:cNvGrpSpPr/>
        <p:nvPr/>
      </p:nvGrpSpPr>
      <p:grpSpPr>
        <a:xfrm>
          <a:off x="0" y="0"/>
          <a:ext cx="0" cy="0"/>
          <a:chOff x="0" y="0"/>
          <a:chExt cx="0" cy="0"/>
        </a:xfrm>
      </p:grpSpPr>
      <p:sp>
        <p:nvSpPr>
          <p:cNvPr id="18" name="Google Shape;18;p118"/>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6000"/>
              <a:buFont typeface="Libre Franklin"/>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8"/>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1800"/>
              <a:buNone/>
              <a:defRPr sz="1800"/>
            </a:lvl1pPr>
            <a:lvl2pPr lvl="1" algn="ctr">
              <a:lnSpc>
                <a:spcPct val="94000"/>
              </a:lnSpc>
              <a:spcBef>
                <a:spcPts val="500"/>
              </a:spcBef>
              <a:spcAft>
                <a:spcPts val="0"/>
              </a:spcAft>
              <a:buClr>
                <a:schemeClr val="dk2"/>
              </a:buClr>
              <a:buSzPts val="1500"/>
              <a:buNone/>
              <a:defRPr sz="1500"/>
            </a:lvl2pPr>
            <a:lvl3pPr lvl="2" algn="ctr">
              <a:lnSpc>
                <a:spcPct val="94000"/>
              </a:lnSpc>
              <a:spcBef>
                <a:spcPts val="500"/>
              </a:spcBef>
              <a:spcAft>
                <a:spcPts val="0"/>
              </a:spcAft>
              <a:buClr>
                <a:schemeClr val="dk2"/>
              </a:buClr>
              <a:buSzPts val="1350"/>
              <a:buNone/>
              <a:defRPr sz="1350"/>
            </a:lvl3pPr>
            <a:lvl4pPr lvl="3" algn="ctr">
              <a:lnSpc>
                <a:spcPct val="94000"/>
              </a:lnSpc>
              <a:spcBef>
                <a:spcPts val="500"/>
              </a:spcBef>
              <a:spcAft>
                <a:spcPts val="0"/>
              </a:spcAft>
              <a:buClr>
                <a:schemeClr val="dk2"/>
              </a:buClr>
              <a:buSzPts val="1200"/>
              <a:buNone/>
              <a:defRPr sz="1200"/>
            </a:lvl4pPr>
            <a:lvl5pPr lvl="4" algn="ctr">
              <a:lnSpc>
                <a:spcPct val="94000"/>
              </a:lnSpc>
              <a:spcBef>
                <a:spcPts val="500"/>
              </a:spcBef>
              <a:spcAft>
                <a:spcPts val="0"/>
              </a:spcAft>
              <a:buClr>
                <a:schemeClr val="dk2"/>
              </a:buClr>
              <a:buSzPts val="1200"/>
              <a:buNone/>
              <a:defRPr sz="1200"/>
            </a:lvl5pPr>
            <a:lvl6pPr lvl="5" algn="ctr">
              <a:lnSpc>
                <a:spcPct val="94000"/>
              </a:lnSpc>
              <a:spcBef>
                <a:spcPts val="500"/>
              </a:spcBef>
              <a:spcAft>
                <a:spcPts val="0"/>
              </a:spcAft>
              <a:buClr>
                <a:schemeClr val="dk2"/>
              </a:buClr>
              <a:buSzPts val="1200"/>
              <a:buNone/>
              <a:defRPr sz="1200"/>
            </a:lvl6pPr>
            <a:lvl7pPr lvl="6" algn="ctr">
              <a:lnSpc>
                <a:spcPct val="94000"/>
              </a:lnSpc>
              <a:spcBef>
                <a:spcPts val="500"/>
              </a:spcBef>
              <a:spcAft>
                <a:spcPts val="0"/>
              </a:spcAft>
              <a:buClr>
                <a:schemeClr val="dk2"/>
              </a:buClr>
              <a:buSzPts val="1200"/>
              <a:buNone/>
              <a:defRPr sz="1200"/>
            </a:lvl7pPr>
            <a:lvl8pPr lvl="7" algn="ctr">
              <a:lnSpc>
                <a:spcPct val="94000"/>
              </a:lnSpc>
              <a:spcBef>
                <a:spcPts val="500"/>
              </a:spcBef>
              <a:spcAft>
                <a:spcPts val="0"/>
              </a:spcAft>
              <a:buClr>
                <a:schemeClr val="dk2"/>
              </a:buClr>
              <a:buSzPts val="1200"/>
              <a:buNone/>
              <a:defRPr sz="1200"/>
            </a:lvl8pPr>
            <a:lvl9pPr lvl="8" algn="ctr">
              <a:lnSpc>
                <a:spcPct val="94000"/>
              </a:lnSpc>
              <a:spcBef>
                <a:spcPts val="500"/>
              </a:spcBef>
              <a:spcAft>
                <a:spcPts val="200"/>
              </a:spcAft>
              <a:buClr>
                <a:schemeClr val="dk2"/>
              </a:buClr>
              <a:buSzPts val="1200"/>
              <a:buNone/>
              <a:defRPr sz="1200"/>
            </a:lvl9pPr>
          </a:lstStyle>
          <a:p/>
        </p:txBody>
      </p:sp>
      <p:sp>
        <p:nvSpPr>
          <p:cNvPr id="20" name="Google Shape;20;p118"/>
          <p:cNvSpPr txBox="1"/>
          <p:nvPr>
            <p:ph idx="10" type="dt"/>
          </p:nvPr>
        </p:nvSpPr>
        <p:spPr>
          <a:xfrm>
            <a:off x="564644" y="6453386"/>
            <a:ext cx="1205958"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8"/>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8"/>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118"/>
          <p:cNvGrpSpPr/>
          <p:nvPr/>
        </p:nvGrpSpPr>
        <p:grpSpPr>
          <a:xfrm>
            <a:off x="564643" y="744469"/>
            <a:ext cx="8005589" cy="5349671"/>
            <a:chOff x="564643" y="744469"/>
            <a:chExt cx="8005589" cy="5349671"/>
          </a:xfrm>
        </p:grpSpPr>
        <p:sp>
          <p:nvSpPr>
            <p:cNvPr id="24" name="Google Shape;24;p118"/>
            <p:cNvSpPr/>
            <p:nvPr/>
          </p:nvSpPr>
          <p:spPr>
            <a:xfrm>
              <a:off x="6113972" y="1685652"/>
              <a:ext cx="2456260" cy="4408488"/>
            </a:xfrm>
            <a:custGeom>
              <a:rect b="b" l="l" r="r" t="t"/>
              <a:pathLst>
                <a:path extrusionOk="0" h="10000" w="10000">
                  <a:moveTo>
                    <a:pt x="8761" y="0"/>
                  </a:moveTo>
                  <a:lnTo>
                    <a:pt x="10000" y="0"/>
                  </a:lnTo>
                  <a:lnTo>
                    <a:pt x="10000" y="10000"/>
                  </a:lnTo>
                  <a:lnTo>
                    <a:pt x="0" y="10000"/>
                  </a:lnTo>
                  <a:lnTo>
                    <a:pt x="0" y="9357"/>
                  </a:lnTo>
                  <a:lnTo>
                    <a:pt x="8761" y="9357"/>
                  </a:lnTo>
                  <a:lnTo>
                    <a:pt x="8761" y="0"/>
                  </a:lnTo>
                  <a:close/>
                </a:path>
              </a:pathLst>
            </a:custGeom>
            <a:solidFill>
              <a:schemeClr val="dk2"/>
            </a:solidFill>
            <a:ln>
              <a:noFill/>
            </a:ln>
          </p:spPr>
        </p:sp>
        <p:sp>
          <p:nvSpPr>
            <p:cNvPr id="25" name="Google Shape;25;p118"/>
            <p:cNvSpPr/>
            <p:nvPr/>
          </p:nvSpPr>
          <p:spPr>
            <a:xfrm rot="10800000">
              <a:off x="564643" y="744469"/>
              <a:ext cx="2456505" cy="4408488"/>
            </a:xfrm>
            <a:custGeom>
              <a:rect b="b" l="l" r="r" t="t"/>
              <a:pathLst>
                <a:path extrusionOk="0" h="10000" w="10001">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4" name="Shape 74"/>
        <p:cNvGrpSpPr/>
        <p:nvPr/>
      </p:nvGrpSpPr>
      <p:grpSpPr>
        <a:xfrm>
          <a:off x="0" y="0"/>
          <a:ext cx="0" cy="0"/>
          <a:chOff x="0" y="0"/>
          <a:chExt cx="0" cy="0"/>
        </a:xfrm>
      </p:grpSpPr>
      <p:sp>
        <p:nvSpPr>
          <p:cNvPr id="75" name="Google Shape;75;p127"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7"/>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400"/>
              <a:buFont typeface="Libre Franklin"/>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7"/>
          <p:cNvSpPr txBox="1"/>
          <p:nvPr>
            <p:ph idx="1" type="body"/>
          </p:nvPr>
        </p:nvSpPr>
        <p:spPr>
          <a:xfrm>
            <a:off x="4692015" y="685801"/>
            <a:ext cx="3909060" cy="5175250"/>
          </a:xfrm>
          <a:prstGeom prst="rect">
            <a:avLst/>
          </a:prstGeom>
          <a:noFill/>
          <a:ln>
            <a:noFill/>
          </a:ln>
        </p:spPr>
        <p:txBody>
          <a:bodyPr anchorCtr="0" anchor="t" bIns="45700" lIns="91425" spcFirstLastPara="1" rIns="91425" wrap="square" tIns="45700">
            <a:normAutofit/>
          </a:bodyPr>
          <a:lstStyle>
            <a:lvl1pPr indent="-323850" lvl="0" marL="457200" algn="l">
              <a:lnSpc>
                <a:spcPct val="94000"/>
              </a:lnSpc>
              <a:spcBef>
                <a:spcPts val="1000"/>
              </a:spcBef>
              <a:spcAft>
                <a:spcPts val="0"/>
              </a:spcAft>
              <a:buClr>
                <a:schemeClr val="dk2"/>
              </a:buClr>
              <a:buSzPts val="1500"/>
              <a:buChar char="■"/>
              <a:defRPr sz="1500"/>
            </a:lvl1pPr>
            <a:lvl2pPr indent="-323850" lvl="1" marL="914400" algn="l">
              <a:lnSpc>
                <a:spcPct val="94000"/>
              </a:lnSpc>
              <a:spcBef>
                <a:spcPts val="500"/>
              </a:spcBef>
              <a:spcAft>
                <a:spcPts val="0"/>
              </a:spcAft>
              <a:buClr>
                <a:schemeClr val="dk2"/>
              </a:buClr>
              <a:buSzPts val="1500"/>
              <a:buChar char="–"/>
              <a:defRPr sz="1500"/>
            </a:lvl2pPr>
            <a:lvl3pPr indent="-314325" lvl="2" marL="1371600" algn="l">
              <a:lnSpc>
                <a:spcPct val="94000"/>
              </a:lnSpc>
              <a:spcBef>
                <a:spcPts val="500"/>
              </a:spcBef>
              <a:spcAft>
                <a:spcPts val="0"/>
              </a:spcAft>
              <a:buClr>
                <a:schemeClr val="dk2"/>
              </a:buClr>
              <a:buSzPts val="1350"/>
              <a:buChar char="■"/>
              <a:defRPr sz="1350"/>
            </a:lvl3pPr>
            <a:lvl4pPr indent="-314325" lvl="3" marL="1828800" algn="l">
              <a:lnSpc>
                <a:spcPct val="94000"/>
              </a:lnSpc>
              <a:spcBef>
                <a:spcPts val="500"/>
              </a:spcBef>
              <a:spcAft>
                <a:spcPts val="0"/>
              </a:spcAft>
              <a:buClr>
                <a:schemeClr val="dk2"/>
              </a:buClr>
              <a:buSzPts val="1350"/>
              <a:buChar char="–"/>
              <a:defRPr sz="1350"/>
            </a:lvl4pPr>
            <a:lvl5pPr indent="-304800" lvl="4" marL="2286000" algn="l">
              <a:lnSpc>
                <a:spcPct val="94000"/>
              </a:lnSpc>
              <a:spcBef>
                <a:spcPts val="500"/>
              </a:spcBef>
              <a:spcAft>
                <a:spcPts val="0"/>
              </a:spcAft>
              <a:buClr>
                <a:schemeClr val="dk2"/>
              </a:buClr>
              <a:buSzPts val="1200"/>
              <a:buChar char="■"/>
              <a:defRPr sz="1200"/>
            </a:lvl5pPr>
            <a:lvl6pPr indent="-304800" lvl="5" marL="2743200" algn="l">
              <a:lnSpc>
                <a:spcPct val="94000"/>
              </a:lnSpc>
              <a:spcBef>
                <a:spcPts val="500"/>
              </a:spcBef>
              <a:spcAft>
                <a:spcPts val="0"/>
              </a:spcAft>
              <a:buClr>
                <a:schemeClr val="dk2"/>
              </a:buClr>
              <a:buSzPts val="1200"/>
              <a:buChar char="–"/>
              <a:defRPr sz="1200"/>
            </a:lvl6pPr>
            <a:lvl7pPr indent="-304800" lvl="6" marL="3200400" algn="l">
              <a:lnSpc>
                <a:spcPct val="94000"/>
              </a:lnSpc>
              <a:spcBef>
                <a:spcPts val="500"/>
              </a:spcBef>
              <a:spcAft>
                <a:spcPts val="0"/>
              </a:spcAft>
              <a:buClr>
                <a:schemeClr val="dk2"/>
              </a:buClr>
              <a:buSzPts val="1200"/>
              <a:buChar char="■"/>
              <a:defRPr sz="1200"/>
            </a:lvl7pPr>
            <a:lvl8pPr indent="-304800" lvl="7" marL="3657600" algn="l">
              <a:lnSpc>
                <a:spcPct val="94000"/>
              </a:lnSpc>
              <a:spcBef>
                <a:spcPts val="500"/>
              </a:spcBef>
              <a:spcAft>
                <a:spcPts val="0"/>
              </a:spcAft>
              <a:buClr>
                <a:schemeClr val="dk2"/>
              </a:buClr>
              <a:buSzPts val="1200"/>
              <a:buChar char="–"/>
              <a:defRPr sz="1200"/>
            </a:lvl8pPr>
            <a:lvl9pPr indent="-304800" lvl="8" marL="4114800" algn="l">
              <a:lnSpc>
                <a:spcPct val="94000"/>
              </a:lnSpc>
              <a:spcBef>
                <a:spcPts val="500"/>
              </a:spcBef>
              <a:spcAft>
                <a:spcPts val="200"/>
              </a:spcAft>
              <a:buClr>
                <a:schemeClr val="dk2"/>
              </a:buClr>
              <a:buSzPts val="1200"/>
              <a:buChar char="■"/>
              <a:defRPr sz="1200"/>
            </a:lvl9pPr>
          </a:lstStyle>
          <a:p/>
        </p:txBody>
      </p:sp>
      <p:sp>
        <p:nvSpPr>
          <p:cNvPr id="78" name="Google Shape;78;p127"/>
          <p:cNvSpPr txBox="1"/>
          <p:nvPr>
            <p:ph idx="2" type="body"/>
          </p:nvPr>
        </p:nvSpPr>
        <p:spPr>
          <a:xfrm>
            <a:off x="542925" y="2856344"/>
            <a:ext cx="289179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79" name="Google Shape;79;p127"/>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7"/>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7"/>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Libre Franklin"/>
                <a:ea typeface="Libre Franklin"/>
                <a:cs typeface="Libre Franklin"/>
                <a:sym typeface="Libre Franklin"/>
              </a:defRPr>
            </a:lvl1pPr>
            <a:lvl2pPr indent="0" lvl="1" marL="0" algn="r">
              <a:spcBef>
                <a:spcPts val="0"/>
              </a:spcBef>
              <a:buNone/>
              <a:defRPr sz="1000">
                <a:solidFill>
                  <a:schemeClr val="dk2"/>
                </a:solidFill>
                <a:latin typeface="Libre Franklin"/>
                <a:ea typeface="Libre Franklin"/>
                <a:cs typeface="Libre Franklin"/>
                <a:sym typeface="Libre Franklin"/>
              </a:defRPr>
            </a:lvl2pPr>
            <a:lvl3pPr indent="0" lvl="2" marL="0" algn="r">
              <a:spcBef>
                <a:spcPts val="0"/>
              </a:spcBef>
              <a:buNone/>
              <a:defRPr sz="1000">
                <a:solidFill>
                  <a:schemeClr val="dk2"/>
                </a:solidFill>
                <a:latin typeface="Libre Franklin"/>
                <a:ea typeface="Libre Franklin"/>
                <a:cs typeface="Libre Franklin"/>
                <a:sym typeface="Libre Franklin"/>
              </a:defRPr>
            </a:lvl3pPr>
            <a:lvl4pPr indent="0" lvl="3" marL="0" algn="r">
              <a:spcBef>
                <a:spcPts val="0"/>
              </a:spcBef>
              <a:buNone/>
              <a:defRPr sz="1000">
                <a:solidFill>
                  <a:schemeClr val="dk2"/>
                </a:solidFill>
                <a:latin typeface="Libre Franklin"/>
                <a:ea typeface="Libre Franklin"/>
                <a:cs typeface="Libre Franklin"/>
                <a:sym typeface="Libre Franklin"/>
              </a:defRPr>
            </a:lvl4pPr>
            <a:lvl5pPr indent="0" lvl="4" marL="0" algn="r">
              <a:spcBef>
                <a:spcPts val="0"/>
              </a:spcBef>
              <a:buNone/>
              <a:defRPr sz="1000">
                <a:solidFill>
                  <a:schemeClr val="dk2"/>
                </a:solidFill>
                <a:latin typeface="Libre Franklin"/>
                <a:ea typeface="Libre Franklin"/>
                <a:cs typeface="Libre Franklin"/>
                <a:sym typeface="Libre Franklin"/>
              </a:defRPr>
            </a:lvl5pPr>
            <a:lvl6pPr indent="0" lvl="5" marL="0" algn="r">
              <a:spcBef>
                <a:spcPts val="0"/>
              </a:spcBef>
              <a:buNone/>
              <a:defRPr sz="1000">
                <a:solidFill>
                  <a:schemeClr val="dk2"/>
                </a:solidFill>
                <a:latin typeface="Libre Franklin"/>
                <a:ea typeface="Libre Franklin"/>
                <a:cs typeface="Libre Franklin"/>
                <a:sym typeface="Libre Franklin"/>
              </a:defRPr>
            </a:lvl6pPr>
            <a:lvl7pPr indent="0" lvl="6" marL="0" algn="r">
              <a:spcBef>
                <a:spcPts val="0"/>
              </a:spcBef>
              <a:buNone/>
              <a:defRPr sz="1000">
                <a:solidFill>
                  <a:schemeClr val="dk2"/>
                </a:solidFill>
                <a:latin typeface="Libre Franklin"/>
                <a:ea typeface="Libre Franklin"/>
                <a:cs typeface="Libre Franklin"/>
                <a:sym typeface="Libre Franklin"/>
              </a:defRPr>
            </a:lvl7pPr>
            <a:lvl8pPr indent="0" lvl="7" marL="0" algn="r">
              <a:spcBef>
                <a:spcPts val="0"/>
              </a:spcBef>
              <a:buNone/>
              <a:defRPr sz="1000">
                <a:solidFill>
                  <a:schemeClr val="dk2"/>
                </a:solidFill>
                <a:latin typeface="Libre Franklin"/>
                <a:ea typeface="Libre Franklin"/>
                <a:cs typeface="Libre Franklin"/>
                <a:sym typeface="Libre Franklin"/>
              </a:defRPr>
            </a:lvl8pPr>
            <a:lvl9pPr indent="0" lvl="8" marL="0" algn="r">
              <a:spcBef>
                <a:spcPts val="0"/>
              </a:spcBef>
              <a:buNone/>
              <a:defRPr sz="10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27"/>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7"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4" name="Shape 84"/>
        <p:cNvGrpSpPr/>
        <p:nvPr/>
      </p:nvGrpSpPr>
      <p:grpSpPr>
        <a:xfrm>
          <a:off x="0" y="0"/>
          <a:ext cx="0" cy="0"/>
          <a:chOff x="0" y="0"/>
          <a:chExt cx="0" cy="0"/>
        </a:xfrm>
      </p:grpSpPr>
      <p:sp>
        <p:nvSpPr>
          <p:cNvPr id="85" name="Google Shape;85;p128"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8"/>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400"/>
              <a:buFont typeface="Libre Franklin"/>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8"/>
          <p:cNvSpPr/>
          <p:nvPr>
            <p:ph idx="2" type="pic"/>
          </p:nvPr>
        </p:nvSpPr>
        <p:spPr>
          <a:xfrm>
            <a:off x="4149090" y="1"/>
            <a:ext cx="4994910" cy="6857999"/>
          </a:xfrm>
          <a:prstGeom prst="rect">
            <a:avLst/>
          </a:prstGeom>
          <a:noFill/>
          <a:ln>
            <a:noFill/>
          </a:ln>
        </p:spPr>
      </p:sp>
      <p:sp>
        <p:nvSpPr>
          <p:cNvPr id="88" name="Google Shape;88;p128"/>
          <p:cNvSpPr txBox="1"/>
          <p:nvPr>
            <p:ph idx="1" type="body"/>
          </p:nvPr>
        </p:nvSpPr>
        <p:spPr>
          <a:xfrm>
            <a:off x="542925" y="2855968"/>
            <a:ext cx="289179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89" name="Google Shape;89;p128"/>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8"/>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8"/>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Libre Franklin"/>
                <a:ea typeface="Libre Franklin"/>
                <a:cs typeface="Libre Franklin"/>
                <a:sym typeface="Libre Franklin"/>
              </a:defRPr>
            </a:lvl1pPr>
            <a:lvl2pPr indent="0" lvl="1" marL="0" algn="r">
              <a:spcBef>
                <a:spcPts val="0"/>
              </a:spcBef>
              <a:buNone/>
              <a:defRPr sz="1000">
                <a:solidFill>
                  <a:schemeClr val="dk2"/>
                </a:solidFill>
                <a:latin typeface="Libre Franklin"/>
                <a:ea typeface="Libre Franklin"/>
                <a:cs typeface="Libre Franklin"/>
                <a:sym typeface="Libre Franklin"/>
              </a:defRPr>
            </a:lvl2pPr>
            <a:lvl3pPr indent="0" lvl="2" marL="0" algn="r">
              <a:spcBef>
                <a:spcPts val="0"/>
              </a:spcBef>
              <a:buNone/>
              <a:defRPr sz="1000">
                <a:solidFill>
                  <a:schemeClr val="dk2"/>
                </a:solidFill>
                <a:latin typeface="Libre Franklin"/>
                <a:ea typeface="Libre Franklin"/>
                <a:cs typeface="Libre Franklin"/>
                <a:sym typeface="Libre Franklin"/>
              </a:defRPr>
            </a:lvl3pPr>
            <a:lvl4pPr indent="0" lvl="3" marL="0" algn="r">
              <a:spcBef>
                <a:spcPts val="0"/>
              </a:spcBef>
              <a:buNone/>
              <a:defRPr sz="1000">
                <a:solidFill>
                  <a:schemeClr val="dk2"/>
                </a:solidFill>
                <a:latin typeface="Libre Franklin"/>
                <a:ea typeface="Libre Franklin"/>
                <a:cs typeface="Libre Franklin"/>
                <a:sym typeface="Libre Franklin"/>
              </a:defRPr>
            </a:lvl4pPr>
            <a:lvl5pPr indent="0" lvl="4" marL="0" algn="r">
              <a:spcBef>
                <a:spcPts val="0"/>
              </a:spcBef>
              <a:buNone/>
              <a:defRPr sz="1000">
                <a:solidFill>
                  <a:schemeClr val="dk2"/>
                </a:solidFill>
                <a:latin typeface="Libre Franklin"/>
                <a:ea typeface="Libre Franklin"/>
                <a:cs typeface="Libre Franklin"/>
                <a:sym typeface="Libre Franklin"/>
              </a:defRPr>
            </a:lvl5pPr>
            <a:lvl6pPr indent="0" lvl="5" marL="0" algn="r">
              <a:spcBef>
                <a:spcPts val="0"/>
              </a:spcBef>
              <a:buNone/>
              <a:defRPr sz="1000">
                <a:solidFill>
                  <a:schemeClr val="dk2"/>
                </a:solidFill>
                <a:latin typeface="Libre Franklin"/>
                <a:ea typeface="Libre Franklin"/>
                <a:cs typeface="Libre Franklin"/>
                <a:sym typeface="Libre Franklin"/>
              </a:defRPr>
            </a:lvl6pPr>
            <a:lvl7pPr indent="0" lvl="6" marL="0" algn="r">
              <a:spcBef>
                <a:spcPts val="0"/>
              </a:spcBef>
              <a:buNone/>
              <a:defRPr sz="1000">
                <a:solidFill>
                  <a:schemeClr val="dk2"/>
                </a:solidFill>
                <a:latin typeface="Libre Franklin"/>
                <a:ea typeface="Libre Franklin"/>
                <a:cs typeface="Libre Franklin"/>
                <a:sym typeface="Libre Franklin"/>
              </a:defRPr>
            </a:lvl7pPr>
            <a:lvl8pPr indent="0" lvl="7" marL="0" algn="r">
              <a:spcBef>
                <a:spcPts val="0"/>
              </a:spcBef>
              <a:buNone/>
              <a:defRPr sz="1000">
                <a:solidFill>
                  <a:schemeClr val="dk2"/>
                </a:solidFill>
                <a:latin typeface="Libre Franklin"/>
                <a:ea typeface="Libre Franklin"/>
                <a:cs typeface="Libre Franklin"/>
                <a:sym typeface="Libre Franklin"/>
              </a:defRPr>
            </a:lvl8pPr>
            <a:lvl9pPr indent="0" lvl="8" marL="0" algn="r">
              <a:spcBef>
                <a:spcPts val="0"/>
              </a:spcBef>
              <a:buNone/>
              <a:defRPr sz="10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28"/>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8"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12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29"/>
          <p:cNvSpPr txBox="1"/>
          <p:nvPr>
            <p:ph idx="1" type="body"/>
          </p:nvPr>
        </p:nvSpPr>
        <p:spPr>
          <a:xfrm rot="5400000">
            <a:off x="2843213" y="481013"/>
            <a:ext cx="3571875" cy="72009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7" name="Google Shape;97;p12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130"/>
          <p:cNvSpPr txBox="1"/>
          <p:nvPr>
            <p:ph type="title"/>
          </p:nvPr>
        </p:nvSpPr>
        <p:spPr>
          <a:xfrm rot="5400000">
            <a:off x="5004650" y="2500303"/>
            <a:ext cx="5243244" cy="149095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30"/>
          <p:cNvSpPr txBox="1"/>
          <p:nvPr>
            <p:ph idx="1" type="body"/>
          </p:nvPr>
        </p:nvSpPr>
        <p:spPr>
          <a:xfrm rot="5400000">
            <a:off x="1269340" y="383516"/>
            <a:ext cx="5243244" cy="5724525"/>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03" name="Google Shape;103;p130"/>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1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1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9" name="Google Shape;29;p11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20"/>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2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36" name="Shape 36"/>
        <p:cNvGrpSpPr/>
        <p:nvPr/>
      </p:nvGrpSpPr>
      <p:grpSpPr>
        <a:xfrm>
          <a:off x="0" y="0"/>
          <a:ext cx="0" cy="0"/>
          <a:chOff x="0" y="0"/>
          <a:chExt cx="0" cy="0"/>
        </a:xfrm>
      </p:grpSpPr>
      <p:sp>
        <p:nvSpPr>
          <p:cNvPr id="37" name="Google Shape;37;p121"/>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Clr>
                <a:srgbClr val="888888"/>
              </a:buClr>
              <a:buSzPts val="1400"/>
              <a:buFont typeface="Libre Franklin"/>
              <a:buNone/>
              <a:defRPr>
                <a:solidFill>
                  <a:srgbClr val="888888"/>
                </a:solidFill>
              </a:defRPr>
            </a:lvl1pPr>
            <a:lvl2pPr lvl="1" algn="l">
              <a:spcBef>
                <a:spcPts val="0"/>
              </a:spcBef>
              <a:spcAft>
                <a:spcPts val="0"/>
              </a:spcAft>
              <a:buClr>
                <a:schemeClr val="dk1"/>
              </a:buClr>
              <a:buSzPts val="1400"/>
              <a:buFont typeface="Libre Franklin"/>
              <a:buNone/>
              <a:defRPr/>
            </a:lvl2pPr>
            <a:lvl3pPr lvl="2" algn="l">
              <a:spcBef>
                <a:spcPts val="0"/>
              </a:spcBef>
              <a:spcAft>
                <a:spcPts val="0"/>
              </a:spcAft>
              <a:buClr>
                <a:schemeClr val="dk1"/>
              </a:buClr>
              <a:buSzPts val="1400"/>
              <a:buFont typeface="Libre Franklin"/>
              <a:buNone/>
              <a:defRPr/>
            </a:lvl3pPr>
            <a:lvl4pPr lvl="3" algn="l">
              <a:spcBef>
                <a:spcPts val="0"/>
              </a:spcBef>
              <a:spcAft>
                <a:spcPts val="0"/>
              </a:spcAft>
              <a:buClr>
                <a:schemeClr val="dk1"/>
              </a:buClr>
              <a:buSzPts val="1400"/>
              <a:buFont typeface="Libre Franklin"/>
              <a:buNone/>
              <a:defRPr/>
            </a:lvl4pPr>
            <a:lvl5pPr lvl="4" algn="l">
              <a:spcBef>
                <a:spcPts val="0"/>
              </a:spcBef>
              <a:spcAft>
                <a:spcPts val="0"/>
              </a:spcAft>
              <a:buClr>
                <a:schemeClr val="dk1"/>
              </a:buClr>
              <a:buSzPts val="1400"/>
              <a:buFont typeface="Libre Franklin"/>
              <a:buNone/>
              <a:defRPr/>
            </a:lvl5pPr>
            <a:lvl6pPr lvl="5" algn="l">
              <a:spcBef>
                <a:spcPts val="0"/>
              </a:spcBef>
              <a:spcAft>
                <a:spcPts val="0"/>
              </a:spcAft>
              <a:buClr>
                <a:schemeClr val="dk1"/>
              </a:buClr>
              <a:buSzPts val="1400"/>
              <a:buFont typeface="Libre Franklin"/>
              <a:buNone/>
              <a:defRPr/>
            </a:lvl6pPr>
            <a:lvl7pPr lvl="6" algn="l">
              <a:spcBef>
                <a:spcPts val="0"/>
              </a:spcBef>
              <a:spcAft>
                <a:spcPts val="0"/>
              </a:spcAft>
              <a:buClr>
                <a:schemeClr val="dk1"/>
              </a:buClr>
              <a:buSzPts val="1400"/>
              <a:buFont typeface="Libre Franklin"/>
              <a:buNone/>
              <a:defRPr/>
            </a:lvl7pPr>
            <a:lvl8pPr lvl="7" algn="l">
              <a:spcBef>
                <a:spcPts val="0"/>
              </a:spcBef>
              <a:spcAft>
                <a:spcPts val="0"/>
              </a:spcAft>
              <a:buClr>
                <a:schemeClr val="dk1"/>
              </a:buClr>
              <a:buSzPts val="1400"/>
              <a:buFont typeface="Libre Franklin"/>
              <a:buNone/>
              <a:defRPr/>
            </a:lvl8pPr>
            <a:lvl9pPr lvl="8" algn="l">
              <a:spcBef>
                <a:spcPts val="0"/>
              </a:spcBef>
              <a:spcAft>
                <a:spcPts val="0"/>
              </a:spcAft>
              <a:buClr>
                <a:schemeClr val="dk1"/>
              </a:buClr>
              <a:buSzPts val="1400"/>
              <a:buFont typeface="Libre Franklin"/>
              <a:buNone/>
              <a:defRPr/>
            </a:lvl9pPr>
          </a:lstStyle>
          <a:p/>
        </p:txBody>
      </p:sp>
      <p:sp>
        <p:nvSpPr>
          <p:cNvPr id="38" name="Google Shape;38;p12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Clr>
                <a:srgbClr val="888888"/>
              </a:buClr>
              <a:buSzPts val="1400"/>
              <a:buFont typeface="Libre Franklin"/>
              <a:buNone/>
              <a:defRPr>
                <a:solidFill>
                  <a:srgbClr val="888888"/>
                </a:solidFill>
              </a:defRPr>
            </a:lvl1pPr>
            <a:lvl2pPr lvl="1" algn="l">
              <a:spcBef>
                <a:spcPts val="0"/>
              </a:spcBef>
              <a:spcAft>
                <a:spcPts val="0"/>
              </a:spcAft>
              <a:buClr>
                <a:schemeClr val="dk1"/>
              </a:buClr>
              <a:buSzPts val="1400"/>
              <a:buFont typeface="Libre Franklin"/>
              <a:buNone/>
              <a:defRPr/>
            </a:lvl2pPr>
            <a:lvl3pPr lvl="2" algn="l">
              <a:spcBef>
                <a:spcPts val="0"/>
              </a:spcBef>
              <a:spcAft>
                <a:spcPts val="0"/>
              </a:spcAft>
              <a:buClr>
                <a:schemeClr val="dk1"/>
              </a:buClr>
              <a:buSzPts val="1400"/>
              <a:buFont typeface="Libre Franklin"/>
              <a:buNone/>
              <a:defRPr/>
            </a:lvl3pPr>
            <a:lvl4pPr lvl="3" algn="l">
              <a:spcBef>
                <a:spcPts val="0"/>
              </a:spcBef>
              <a:spcAft>
                <a:spcPts val="0"/>
              </a:spcAft>
              <a:buClr>
                <a:schemeClr val="dk1"/>
              </a:buClr>
              <a:buSzPts val="1400"/>
              <a:buFont typeface="Libre Franklin"/>
              <a:buNone/>
              <a:defRPr/>
            </a:lvl4pPr>
            <a:lvl5pPr lvl="4" algn="l">
              <a:spcBef>
                <a:spcPts val="0"/>
              </a:spcBef>
              <a:spcAft>
                <a:spcPts val="0"/>
              </a:spcAft>
              <a:buClr>
                <a:schemeClr val="dk1"/>
              </a:buClr>
              <a:buSzPts val="1400"/>
              <a:buFont typeface="Libre Franklin"/>
              <a:buNone/>
              <a:defRPr/>
            </a:lvl5pPr>
            <a:lvl6pPr lvl="5" algn="l">
              <a:spcBef>
                <a:spcPts val="0"/>
              </a:spcBef>
              <a:spcAft>
                <a:spcPts val="0"/>
              </a:spcAft>
              <a:buClr>
                <a:schemeClr val="dk1"/>
              </a:buClr>
              <a:buSzPts val="1400"/>
              <a:buFont typeface="Libre Franklin"/>
              <a:buNone/>
              <a:defRPr/>
            </a:lvl6pPr>
            <a:lvl7pPr lvl="6" algn="l">
              <a:spcBef>
                <a:spcPts val="0"/>
              </a:spcBef>
              <a:spcAft>
                <a:spcPts val="0"/>
              </a:spcAft>
              <a:buClr>
                <a:schemeClr val="dk1"/>
              </a:buClr>
              <a:buSzPts val="1400"/>
              <a:buFont typeface="Libre Franklin"/>
              <a:buNone/>
              <a:defRPr/>
            </a:lvl7pPr>
            <a:lvl8pPr lvl="7" algn="l">
              <a:spcBef>
                <a:spcPts val="0"/>
              </a:spcBef>
              <a:spcAft>
                <a:spcPts val="0"/>
              </a:spcAft>
              <a:buClr>
                <a:schemeClr val="dk1"/>
              </a:buClr>
              <a:buSzPts val="1400"/>
              <a:buFont typeface="Libre Franklin"/>
              <a:buNone/>
              <a:defRPr/>
            </a:lvl8pPr>
            <a:lvl9pPr lvl="8" algn="l">
              <a:spcBef>
                <a:spcPts val="0"/>
              </a:spcBef>
              <a:spcAft>
                <a:spcPts val="0"/>
              </a:spcAft>
              <a:buClr>
                <a:schemeClr val="dk1"/>
              </a:buClr>
              <a:buSzPts val="1400"/>
              <a:buFont typeface="Libre Franklin"/>
              <a:buNone/>
              <a:defRPr/>
            </a:lvl9pPr>
          </a:lstStyle>
          <a:p/>
        </p:txBody>
      </p:sp>
      <p:sp>
        <p:nvSpPr>
          <p:cNvPr id="39" name="Google Shape;39;p12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1pPr>
            <a:lvl2pPr indent="0" lvl="1"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2pPr>
            <a:lvl3pPr indent="0" lvl="2"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3pPr>
            <a:lvl4pPr indent="0" lvl="3"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4pPr>
            <a:lvl5pPr indent="0" lvl="4"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5pPr>
            <a:lvl6pPr indent="0" lvl="5"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6pPr>
            <a:lvl7pPr indent="0" lvl="6"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7pPr>
            <a:lvl8pPr indent="0" lvl="7"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8pPr>
            <a:lvl9pPr indent="0" lvl="8"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40" name="Shape 40"/>
        <p:cNvGrpSpPr/>
        <p:nvPr/>
      </p:nvGrpSpPr>
      <p:grpSpPr>
        <a:xfrm>
          <a:off x="0" y="0"/>
          <a:ext cx="0" cy="0"/>
          <a:chOff x="0" y="0"/>
          <a:chExt cx="0" cy="0"/>
        </a:xfrm>
      </p:grpSpPr>
      <p:sp>
        <p:nvSpPr>
          <p:cNvPr id="41" name="Google Shape;41;p122"/>
          <p:cNvSpPr txBox="1"/>
          <p:nvPr>
            <p:ph type="title"/>
          </p:nvPr>
        </p:nvSpPr>
        <p:spPr>
          <a:xfrm>
            <a:off x="646760" y="202438"/>
            <a:ext cx="7850479" cy="1123315"/>
          </a:xfrm>
          <a:prstGeom prst="rect">
            <a:avLst/>
          </a:prstGeom>
          <a:noFill/>
          <a:ln>
            <a:noFill/>
          </a:ln>
        </p:spPr>
        <p:txBody>
          <a:bodyPr anchorCtr="0" anchor="t" bIns="0" lIns="0" spcFirstLastPara="1" rIns="0" wrap="square" tIns="0">
            <a:spAutoFit/>
          </a:bodyPr>
          <a:lstStyle>
            <a:lvl1pPr lvl="0" algn="l">
              <a:lnSpc>
                <a:spcPct val="89000"/>
              </a:lnSpc>
              <a:spcBef>
                <a:spcPts val="0"/>
              </a:spcBef>
              <a:spcAft>
                <a:spcPts val="0"/>
              </a:spcAft>
              <a:buClr>
                <a:srgbClr val="696363"/>
              </a:buClr>
              <a:buSzPts val="1400"/>
              <a:buFont typeface="Libre Franklin"/>
              <a:buNone/>
              <a:defRPr b="0" i="0" sz="3600">
                <a:solidFill>
                  <a:srgbClr val="696363"/>
                </a:solidFill>
                <a:latin typeface="Libre Franklin"/>
                <a:ea typeface="Libre Franklin"/>
                <a:cs typeface="Libre Franklin"/>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Clr>
                <a:srgbClr val="888888"/>
              </a:buClr>
              <a:buSzPts val="1400"/>
              <a:buFont typeface="Libre Franklin"/>
              <a:buNone/>
              <a:defRPr>
                <a:solidFill>
                  <a:srgbClr val="888888"/>
                </a:solidFill>
              </a:defRPr>
            </a:lvl1pPr>
            <a:lvl2pPr lvl="1" algn="l">
              <a:spcBef>
                <a:spcPts val="0"/>
              </a:spcBef>
              <a:spcAft>
                <a:spcPts val="0"/>
              </a:spcAft>
              <a:buClr>
                <a:schemeClr val="dk1"/>
              </a:buClr>
              <a:buSzPts val="1400"/>
              <a:buFont typeface="Libre Franklin"/>
              <a:buNone/>
              <a:defRPr/>
            </a:lvl2pPr>
            <a:lvl3pPr lvl="2" algn="l">
              <a:spcBef>
                <a:spcPts val="0"/>
              </a:spcBef>
              <a:spcAft>
                <a:spcPts val="0"/>
              </a:spcAft>
              <a:buClr>
                <a:schemeClr val="dk1"/>
              </a:buClr>
              <a:buSzPts val="1400"/>
              <a:buFont typeface="Libre Franklin"/>
              <a:buNone/>
              <a:defRPr/>
            </a:lvl3pPr>
            <a:lvl4pPr lvl="3" algn="l">
              <a:spcBef>
                <a:spcPts val="0"/>
              </a:spcBef>
              <a:spcAft>
                <a:spcPts val="0"/>
              </a:spcAft>
              <a:buClr>
                <a:schemeClr val="dk1"/>
              </a:buClr>
              <a:buSzPts val="1400"/>
              <a:buFont typeface="Libre Franklin"/>
              <a:buNone/>
              <a:defRPr/>
            </a:lvl4pPr>
            <a:lvl5pPr lvl="4" algn="l">
              <a:spcBef>
                <a:spcPts val="0"/>
              </a:spcBef>
              <a:spcAft>
                <a:spcPts val="0"/>
              </a:spcAft>
              <a:buClr>
                <a:schemeClr val="dk1"/>
              </a:buClr>
              <a:buSzPts val="1400"/>
              <a:buFont typeface="Libre Franklin"/>
              <a:buNone/>
              <a:defRPr/>
            </a:lvl5pPr>
            <a:lvl6pPr lvl="5" algn="l">
              <a:spcBef>
                <a:spcPts val="0"/>
              </a:spcBef>
              <a:spcAft>
                <a:spcPts val="0"/>
              </a:spcAft>
              <a:buClr>
                <a:schemeClr val="dk1"/>
              </a:buClr>
              <a:buSzPts val="1400"/>
              <a:buFont typeface="Libre Franklin"/>
              <a:buNone/>
              <a:defRPr/>
            </a:lvl6pPr>
            <a:lvl7pPr lvl="6" algn="l">
              <a:spcBef>
                <a:spcPts val="0"/>
              </a:spcBef>
              <a:spcAft>
                <a:spcPts val="0"/>
              </a:spcAft>
              <a:buClr>
                <a:schemeClr val="dk1"/>
              </a:buClr>
              <a:buSzPts val="1400"/>
              <a:buFont typeface="Libre Franklin"/>
              <a:buNone/>
              <a:defRPr/>
            </a:lvl7pPr>
            <a:lvl8pPr lvl="7" algn="l">
              <a:spcBef>
                <a:spcPts val="0"/>
              </a:spcBef>
              <a:spcAft>
                <a:spcPts val="0"/>
              </a:spcAft>
              <a:buClr>
                <a:schemeClr val="dk1"/>
              </a:buClr>
              <a:buSzPts val="1400"/>
              <a:buFont typeface="Libre Franklin"/>
              <a:buNone/>
              <a:defRPr/>
            </a:lvl8pPr>
            <a:lvl9pPr lvl="8" algn="l">
              <a:spcBef>
                <a:spcPts val="0"/>
              </a:spcBef>
              <a:spcAft>
                <a:spcPts val="0"/>
              </a:spcAft>
              <a:buClr>
                <a:schemeClr val="dk1"/>
              </a:buClr>
              <a:buSzPts val="1400"/>
              <a:buFont typeface="Libre Franklin"/>
              <a:buNone/>
              <a:defRPr/>
            </a:lvl9pPr>
          </a:lstStyle>
          <a:p/>
        </p:txBody>
      </p:sp>
      <p:sp>
        <p:nvSpPr>
          <p:cNvPr id="43" name="Google Shape;43;p12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Clr>
                <a:srgbClr val="888888"/>
              </a:buClr>
              <a:buSzPts val="1400"/>
              <a:buFont typeface="Libre Franklin"/>
              <a:buNone/>
              <a:defRPr>
                <a:solidFill>
                  <a:srgbClr val="888888"/>
                </a:solidFill>
              </a:defRPr>
            </a:lvl1pPr>
            <a:lvl2pPr lvl="1" algn="l">
              <a:spcBef>
                <a:spcPts val="0"/>
              </a:spcBef>
              <a:spcAft>
                <a:spcPts val="0"/>
              </a:spcAft>
              <a:buClr>
                <a:schemeClr val="dk1"/>
              </a:buClr>
              <a:buSzPts val="1400"/>
              <a:buFont typeface="Libre Franklin"/>
              <a:buNone/>
              <a:defRPr/>
            </a:lvl2pPr>
            <a:lvl3pPr lvl="2" algn="l">
              <a:spcBef>
                <a:spcPts val="0"/>
              </a:spcBef>
              <a:spcAft>
                <a:spcPts val="0"/>
              </a:spcAft>
              <a:buClr>
                <a:schemeClr val="dk1"/>
              </a:buClr>
              <a:buSzPts val="1400"/>
              <a:buFont typeface="Libre Franklin"/>
              <a:buNone/>
              <a:defRPr/>
            </a:lvl3pPr>
            <a:lvl4pPr lvl="3" algn="l">
              <a:spcBef>
                <a:spcPts val="0"/>
              </a:spcBef>
              <a:spcAft>
                <a:spcPts val="0"/>
              </a:spcAft>
              <a:buClr>
                <a:schemeClr val="dk1"/>
              </a:buClr>
              <a:buSzPts val="1400"/>
              <a:buFont typeface="Libre Franklin"/>
              <a:buNone/>
              <a:defRPr/>
            </a:lvl4pPr>
            <a:lvl5pPr lvl="4" algn="l">
              <a:spcBef>
                <a:spcPts val="0"/>
              </a:spcBef>
              <a:spcAft>
                <a:spcPts val="0"/>
              </a:spcAft>
              <a:buClr>
                <a:schemeClr val="dk1"/>
              </a:buClr>
              <a:buSzPts val="1400"/>
              <a:buFont typeface="Libre Franklin"/>
              <a:buNone/>
              <a:defRPr/>
            </a:lvl5pPr>
            <a:lvl6pPr lvl="5" algn="l">
              <a:spcBef>
                <a:spcPts val="0"/>
              </a:spcBef>
              <a:spcAft>
                <a:spcPts val="0"/>
              </a:spcAft>
              <a:buClr>
                <a:schemeClr val="dk1"/>
              </a:buClr>
              <a:buSzPts val="1400"/>
              <a:buFont typeface="Libre Franklin"/>
              <a:buNone/>
              <a:defRPr/>
            </a:lvl6pPr>
            <a:lvl7pPr lvl="6" algn="l">
              <a:spcBef>
                <a:spcPts val="0"/>
              </a:spcBef>
              <a:spcAft>
                <a:spcPts val="0"/>
              </a:spcAft>
              <a:buClr>
                <a:schemeClr val="dk1"/>
              </a:buClr>
              <a:buSzPts val="1400"/>
              <a:buFont typeface="Libre Franklin"/>
              <a:buNone/>
              <a:defRPr/>
            </a:lvl7pPr>
            <a:lvl8pPr lvl="7" algn="l">
              <a:spcBef>
                <a:spcPts val="0"/>
              </a:spcBef>
              <a:spcAft>
                <a:spcPts val="0"/>
              </a:spcAft>
              <a:buClr>
                <a:schemeClr val="dk1"/>
              </a:buClr>
              <a:buSzPts val="1400"/>
              <a:buFont typeface="Libre Franklin"/>
              <a:buNone/>
              <a:defRPr/>
            </a:lvl8pPr>
            <a:lvl9pPr lvl="8" algn="l">
              <a:spcBef>
                <a:spcPts val="0"/>
              </a:spcBef>
              <a:spcAft>
                <a:spcPts val="0"/>
              </a:spcAft>
              <a:buClr>
                <a:schemeClr val="dk1"/>
              </a:buClr>
              <a:buSzPts val="1400"/>
              <a:buFont typeface="Libre Franklin"/>
              <a:buNone/>
              <a:defRPr/>
            </a:lvl9pPr>
          </a:lstStyle>
          <a:p/>
        </p:txBody>
      </p:sp>
      <p:sp>
        <p:nvSpPr>
          <p:cNvPr id="44" name="Google Shape;44;p122"/>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1pPr>
            <a:lvl2pPr indent="0" lvl="1"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2pPr>
            <a:lvl3pPr indent="0" lvl="2"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3pPr>
            <a:lvl4pPr indent="0" lvl="3"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4pPr>
            <a:lvl5pPr indent="0" lvl="4"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5pPr>
            <a:lvl6pPr indent="0" lvl="5"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6pPr>
            <a:lvl7pPr indent="0" lvl="6"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7pPr>
            <a:lvl8pPr indent="0" lvl="7"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8pPr>
            <a:lvl9pPr indent="0" lvl="8" marL="0" marR="0" algn="r">
              <a:spcBef>
                <a:spcPts val="0"/>
              </a:spcBef>
              <a:spcAft>
                <a:spcPts val="0"/>
              </a:spcAft>
              <a:buClr>
                <a:srgbClr val="888888"/>
              </a:buClr>
              <a:buSzPts val="1000"/>
              <a:buFont typeface="Libre Franklin"/>
              <a:buNone/>
              <a:defRPr sz="1000">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2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3"/>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12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24"/>
          <p:cNvSpPr txBox="1"/>
          <p:nvPr>
            <p:ph idx="1" type="body"/>
          </p:nvPr>
        </p:nvSpPr>
        <p:spPr>
          <a:xfrm>
            <a:off x="1028700"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3" name="Google Shape;53;p124"/>
          <p:cNvSpPr txBox="1"/>
          <p:nvPr>
            <p:ph idx="2" type="body"/>
          </p:nvPr>
        </p:nvSpPr>
        <p:spPr>
          <a:xfrm>
            <a:off x="4894052"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4" name="Google Shape;54;p124"/>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2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57" name="Shape 57"/>
        <p:cNvGrpSpPr/>
        <p:nvPr/>
      </p:nvGrpSpPr>
      <p:grpSpPr>
        <a:xfrm>
          <a:off x="0" y="0"/>
          <a:ext cx="0" cy="0"/>
          <a:chOff x="0" y="0"/>
          <a:chExt cx="0" cy="0"/>
        </a:xfrm>
      </p:grpSpPr>
      <p:sp>
        <p:nvSpPr>
          <p:cNvPr id="58" name="Google Shape;58;p125"/>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6000"/>
              <a:buFont typeface="Libre Franklin"/>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5"/>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500"/>
              </a:spcBef>
              <a:spcAft>
                <a:spcPts val="0"/>
              </a:spcAft>
              <a:buClr>
                <a:schemeClr val="lt1"/>
              </a:buClr>
              <a:buSzPts val="1500"/>
              <a:buNone/>
              <a:defRPr sz="1500">
                <a:solidFill>
                  <a:schemeClr val="lt1"/>
                </a:solidFill>
              </a:defRPr>
            </a:lvl2pPr>
            <a:lvl3pPr indent="-228600" lvl="2" marL="1371600" algn="l">
              <a:lnSpc>
                <a:spcPct val="94000"/>
              </a:lnSpc>
              <a:spcBef>
                <a:spcPts val="500"/>
              </a:spcBef>
              <a:spcAft>
                <a:spcPts val="0"/>
              </a:spcAft>
              <a:buClr>
                <a:schemeClr val="lt1"/>
              </a:buClr>
              <a:buSzPts val="1350"/>
              <a:buNone/>
              <a:defRPr sz="1350">
                <a:solidFill>
                  <a:schemeClr val="lt1"/>
                </a:solidFill>
              </a:defRPr>
            </a:lvl3pPr>
            <a:lvl4pPr indent="-228600" lvl="3" marL="1828800" algn="l">
              <a:lnSpc>
                <a:spcPct val="94000"/>
              </a:lnSpc>
              <a:spcBef>
                <a:spcPts val="500"/>
              </a:spcBef>
              <a:spcAft>
                <a:spcPts val="0"/>
              </a:spcAft>
              <a:buClr>
                <a:schemeClr val="lt1"/>
              </a:buClr>
              <a:buSzPts val="1200"/>
              <a:buNone/>
              <a:defRPr sz="1200">
                <a:solidFill>
                  <a:schemeClr val="lt1"/>
                </a:solidFill>
              </a:defRPr>
            </a:lvl4pPr>
            <a:lvl5pPr indent="-228600" lvl="4" marL="2286000" algn="l">
              <a:lnSpc>
                <a:spcPct val="94000"/>
              </a:lnSpc>
              <a:spcBef>
                <a:spcPts val="500"/>
              </a:spcBef>
              <a:spcAft>
                <a:spcPts val="0"/>
              </a:spcAft>
              <a:buClr>
                <a:schemeClr val="lt1"/>
              </a:buClr>
              <a:buSzPts val="1200"/>
              <a:buNone/>
              <a:defRPr sz="1200">
                <a:solidFill>
                  <a:schemeClr val="lt1"/>
                </a:solidFill>
              </a:defRPr>
            </a:lvl5pPr>
            <a:lvl6pPr indent="-228600" lvl="5" marL="2743200" algn="l">
              <a:lnSpc>
                <a:spcPct val="94000"/>
              </a:lnSpc>
              <a:spcBef>
                <a:spcPts val="500"/>
              </a:spcBef>
              <a:spcAft>
                <a:spcPts val="0"/>
              </a:spcAft>
              <a:buClr>
                <a:schemeClr val="lt1"/>
              </a:buClr>
              <a:buSzPts val="1200"/>
              <a:buNone/>
              <a:defRPr sz="1200">
                <a:solidFill>
                  <a:schemeClr val="lt1"/>
                </a:solidFill>
              </a:defRPr>
            </a:lvl6pPr>
            <a:lvl7pPr indent="-228600" lvl="6" marL="3200400" algn="l">
              <a:lnSpc>
                <a:spcPct val="94000"/>
              </a:lnSpc>
              <a:spcBef>
                <a:spcPts val="500"/>
              </a:spcBef>
              <a:spcAft>
                <a:spcPts val="0"/>
              </a:spcAft>
              <a:buClr>
                <a:schemeClr val="lt1"/>
              </a:buClr>
              <a:buSzPts val="1200"/>
              <a:buNone/>
              <a:defRPr sz="1200">
                <a:solidFill>
                  <a:schemeClr val="lt1"/>
                </a:solidFill>
              </a:defRPr>
            </a:lvl7pPr>
            <a:lvl8pPr indent="-228600" lvl="7" marL="3657600" algn="l">
              <a:lnSpc>
                <a:spcPct val="94000"/>
              </a:lnSpc>
              <a:spcBef>
                <a:spcPts val="500"/>
              </a:spcBef>
              <a:spcAft>
                <a:spcPts val="0"/>
              </a:spcAft>
              <a:buClr>
                <a:schemeClr val="lt1"/>
              </a:buClr>
              <a:buSzPts val="1200"/>
              <a:buNone/>
              <a:defRPr sz="1200">
                <a:solidFill>
                  <a:schemeClr val="lt1"/>
                </a:solidFill>
              </a:defRPr>
            </a:lvl8pPr>
            <a:lvl9pPr indent="-228600" lvl="8" marL="4114800" algn="l">
              <a:lnSpc>
                <a:spcPct val="94000"/>
              </a:lnSpc>
              <a:spcBef>
                <a:spcPts val="500"/>
              </a:spcBef>
              <a:spcAft>
                <a:spcPts val="200"/>
              </a:spcAft>
              <a:buClr>
                <a:schemeClr val="lt1"/>
              </a:buClr>
              <a:buSzPts val="1200"/>
              <a:buNone/>
              <a:defRPr sz="1200">
                <a:solidFill>
                  <a:schemeClr val="lt1"/>
                </a:solidFill>
              </a:defRPr>
            </a:lvl9pPr>
          </a:lstStyle>
          <a:p/>
        </p:txBody>
      </p:sp>
      <p:sp>
        <p:nvSpPr>
          <p:cNvPr id="60" name="Google Shape;60;p125"/>
          <p:cNvSpPr txBox="1"/>
          <p:nvPr>
            <p:ph idx="10" type="dt"/>
          </p:nvPr>
        </p:nvSpPr>
        <p:spPr>
          <a:xfrm>
            <a:off x="554181" y="6453386"/>
            <a:ext cx="121680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5"/>
          <p:cNvSpPr txBox="1"/>
          <p:nvPr>
            <p:ph idx="11" type="ftr"/>
          </p:nvPr>
        </p:nvSpPr>
        <p:spPr>
          <a:xfrm>
            <a:off x="1938234" y="6453386"/>
            <a:ext cx="5267533"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5"/>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2"/>
                </a:solidFill>
                <a:latin typeface="Libre Franklin"/>
                <a:ea typeface="Libre Franklin"/>
                <a:cs typeface="Libre Franklin"/>
                <a:sym typeface="Libre Franklin"/>
              </a:defRPr>
            </a:lvl1pPr>
            <a:lvl2pPr indent="0" lvl="1" marL="0" algn="r">
              <a:spcBef>
                <a:spcPts val="0"/>
              </a:spcBef>
              <a:buNone/>
              <a:defRPr sz="1000">
                <a:solidFill>
                  <a:schemeClr val="lt2"/>
                </a:solidFill>
                <a:latin typeface="Libre Franklin"/>
                <a:ea typeface="Libre Franklin"/>
                <a:cs typeface="Libre Franklin"/>
                <a:sym typeface="Libre Franklin"/>
              </a:defRPr>
            </a:lvl2pPr>
            <a:lvl3pPr indent="0" lvl="2" marL="0" algn="r">
              <a:spcBef>
                <a:spcPts val="0"/>
              </a:spcBef>
              <a:buNone/>
              <a:defRPr sz="1000">
                <a:solidFill>
                  <a:schemeClr val="lt2"/>
                </a:solidFill>
                <a:latin typeface="Libre Franklin"/>
                <a:ea typeface="Libre Franklin"/>
                <a:cs typeface="Libre Franklin"/>
                <a:sym typeface="Libre Franklin"/>
              </a:defRPr>
            </a:lvl3pPr>
            <a:lvl4pPr indent="0" lvl="3" marL="0" algn="r">
              <a:spcBef>
                <a:spcPts val="0"/>
              </a:spcBef>
              <a:buNone/>
              <a:defRPr sz="1000">
                <a:solidFill>
                  <a:schemeClr val="lt2"/>
                </a:solidFill>
                <a:latin typeface="Libre Franklin"/>
                <a:ea typeface="Libre Franklin"/>
                <a:cs typeface="Libre Franklin"/>
                <a:sym typeface="Libre Franklin"/>
              </a:defRPr>
            </a:lvl4pPr>
            <a:lvl5pPr indent="0" lvl="4" marL="0" algn="r">
              <a:spcBef>
                <a:spcPts val="0"/>
              </a:spcBef>
              <a:buNone/>
              <a:defRPr sz="1000">
                <a:solidFill>
                  <a:schemeClr val="lt2"/>
                </a:solidFill>
                <a:latin typeface="Libre Franklin"/>
                <a:ea typeface="Libre Franklin"/>
                <a:cs typeface="Libre Franklin"/>
                <a:sym typeface="Libre Franklin"/>
              </a:defRPr>
            </a:lvl5pPr>
            <a:lvl6pPr indent="0" lvl="5" marL="0" algn="r">
              <a:spcBef>
                <a:spcPts val="0"/>
              </a:spcBef>
              <a:buNone/>
              <a:defRPr sz="1000">
                <a:solidFill>
                  <a:schemeClr val="lt2"/>
                </a:solidFill>
                <a:latin typeface="Libre Franklin"/>
                <a:ea typeface="Libre Franklin"/>
                <a:cs typeface="Libre Franklin"/>
                <a:sym typeface="Libre Franklin"/>
              </a:defRPr>
            </a:lvl6pPr>
            <a:lvl7pPr indent="0" lvl="6" marL="0" algn="r">
              <a:spcBef>
                <a:spcPts val="0"/>
              </a:spcBef>
              <a:buNone/>
              <a:defRPr sz="1000">
                <a:solidFill>
                  <a:schemeClr val="lt2"/>
                </a:solidFill>
                <a:latin typeface="Libre Franklin"/>
                <a:ea typeface="Libre Franklin"/>
                <a:cs typeface="Libre Franklin"/>
                <a:sym typeface="Libre Franklin"/>
              </a:defRPr>
            </a:lvl7pPr>
            <a:lvl8pPr indent="0" lvl="7" marL="0" algn="r">
              <a:spcBef>
                <a:spcPts val="0"/>
              </a:spcBef>
              <a:buNone/>
              <a:defRPr sz="1000">
                <a:solidFill>
                  <a:schemeClr val="lt2"/>
                </a:solidFill>
                <a:latin typeface="Libre Franklin"/>
                <a:ea typeface="Libre Franklin"/>
                <a:cs typeface="Libre Franklin"/>
                <a:sym typeface="Libre Franklin"/>
              </a:defRPr>
            </a:lvl8pPr>
            <a:lvl9pPr indent="0" lvl="8" marL="0" algn="r">
              <a:spcBef>
                <a:spcPts val="0"/>
              </a:spcBef>
              <a:buNone/>
              <a:defRPr sz="10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25"/>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
        <p:nvSpPr>
          <p:cNvPr id="64" name="Google Shape;64;p125" title="Crop Mark"/>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12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6"/>
          <p:cNvSpPr txBox="1"/>
          <p:nvPr>
            <p:ph idx="1" type="body"/>
          </p:nvPr>
        </p:nvSpPr>
        <p:spPr>
          <a:xfrm>
            <a:off x="1028700" y="2340230"/>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68" name="Google Shape;68;p126"/>
          <p:cNvSpPr txBox="1"/>
          <p:nvPr>
            <p:ph idx="2" type="body"/>
          </p:nvPr>
        </p:nvSpPr>
        <p:spPr>
          <a:xfrm>
            <a:off x="1028700" y="3305208"/>
            <a:ext cx="333583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69" name="Google Shape;69;p126"/>
          <p:cNvSpPr txBox="1"/>
          <p:nvPr>
            <p:ph idx="3" type="body"/>
          </p:nvPr>
        </p:nvSpPr>
        <p:spPr>
          <a:xfrm>
            <a:off x="4893760" y="2349754"/>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70" name="Google Shape;70;p126"/>
          <p:cNvSpPr txBox="1"/>
          <p:nvPr>
            <p:ph idx="4" type="body"/>
          </p:nvPr>
        </p:nvSpPr>
        <p:spPr>
          <a:xfrm>
            <a:off x="4893760" y="3305208"/>
            <a:ext cx="3335840"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71" name="Google Shape;71;p126"/>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1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117"/>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1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11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17"/>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7" title="Side bar"/>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12">
          <p15:clr>
            <a:srgbClr val="F26B43"/>
          </p15:clr>
        </p15:guide>
        <p15:guide id="2" pos="936">
          <p15:clr>
            <a:srgbClr val="F26B43"/>
          </p15:clr>
        </p15:guide>
        <p15:guide id="3" pos="864">
          <p15:clr>
            <a:srgbClr val="F26B43"/>
          </p15:clr>
        </p15:guide>
        <p15:guide id="4" orient="horz" pos="1368">
          <p15:clr>
            <a:srgbClr val="F26B43"/>
          </p15:clr>
        </p15:guide>
        <p15:guide id="5"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5184">
          <p15:clr>
            <a:srgbClr val="F26B43"/>
          </p15:clr>
        </p15:guide>
        <p15:guide id="10" pos="702">
          <p15:clr>
            <a:srgbClr val="F26B43"/>
          </p15:clr>
        </p15:guide>
        <p15:guide id="11"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database.guide/what-is-a-database-schema/" TargetMode="External"/><Relationship Id="rId4" Type="http://schemas.openxmlformats.org/officeDocument/2006/relationships/hyperlink" Target="https://database.guide/what-is-nosq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database.guide/what-is-a-foreign-key/" TargetMode="External"/><Relationship Id="rId4" Type="http://schemas.openxmlformats.org/officeDocument/2006/relationships/hyperlink" Target="https://database.guide/what-is-a-relationship/"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8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9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8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9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9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9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9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9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0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0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0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0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0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0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0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1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13.png"/><Relationship Id="rId4" Type="http://schemas.openxmlformats.org/officeDocument/2006/relationships/image" Target="../media/image109.png"/><Relationship Id="rId5" Type="http://schemas.openxmlformats.org/officeDocument/2006/relationships/image" Target="../media/image115.png"/><Relationship Id="rId6" Type="http://schemas.openxmlformats.org/officeDocument/2006/relationships/image" Target="../media/image122.png"/><Relationship Id="rId7" Type="http://schemas.openxmlformats.org/officeDocument/2006/relationships/image" Target="../media/image11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 Id="rId3" Type="http://schemas.openxmlformats.org/officeDocument/2006/relationships/image" Target="../media/image117.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hyperlink" Target="https://datacadamia.com/data/concurrency/mpp"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1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1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2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youtube.com/watch?v=DtCmY0JU3mM&amp;list=PLKDJE8BkZ4wxSleTXC9m9HDpPVF9UcSh6&amp;index=1" TargetMode="External"/><Relationship Id="rId4" Type="http://schemas.openxmlformats.org/officeDocument/2006/relationships/hyperlink" Target="https://www.youtube.com/watch?v=XroDCGGED04" TargetMode="External"/><Relationship Id="rId5" Type="http://schemas.openxmlformats.org/officeDocument/2006/relationships/hyperlink" Target="https://www.youtube.com/watch?v=LTTrBS5zoVc" TargetMode="External"/><Relationship Id="rId6" Type="http://schemas.openxmlformats.org/officeDocument/2006/relationships/hyperlink" Target="https://www.youtube.com/watch?v=BKp7CjTlKso" TargetMode="External"/><Relationship Id="rId7" Type="http://schemas.openxmlformats.org/officeDocument/2006/relationships/hyperlink" Target="https://www.youtube.com/watch?v=Z_SdLS6G7jc"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0.jp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database.guide/what-is-a-key-value-databas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3.jpg"/><Relationship Id="rId4"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static.googleusercontent.com/media/research.google.com/en//archive/bigtable-osdi06.pdf"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database.guide/what-is-an-rdbms/" TargetMode="External"/><Relationship Id="rId4" Type="http://schemas.openxmlformats.org/officeDocument/2006/relationships/hyperlink" Target="https://database.guide/what-is-a-table/" TargetMode="External"/><Relationship Id="rId5" Type="http://schemas.openxmlformats.org/officeDocument/2006/relationships/hyperlink" Target="https://database.guide/what-is-a-column/" TargetMode="External"/><Relationship Id="rId6" Type="http://schemas.openxmlformats.org/officeDocument/2006/relationships/hyperlink" Target="https://database.guide/what-is-a-row/" TargetMode="External"/><Relationship Id="rId7" Type="http://schemas.openxmlformats.org/officeDocument/2006/relationships/hyperlink" Target="https://database.guide/what-is-a-record/" TargetMode="External"/><Relationship Id="rId8" Type="http://schemas.openxmlformats.org/officeDocument/2006/relationships/hyperlink" Target="https://database.guide/what-is-a-relationshi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rgbClr val="FF0000"/>
              </a:buClr>
              <a:buSzPts val="4000"/>
              <a:buFont typeface="Libre Franklin"/>
              <a:buNone/>
            </a:pPr>
            <a:r>
              <a:rPr lang="en-US" sz="4000">
                <a:solidFill>
                  <a:srgbClr val="FF0000"/>
                </a:solidFill>
              </a:rPr>
              <a:t>MODULE 3</a:t>
            </a:r>
            <a:br>
              <a:rPr lang="en-US" sz="4000">
                <a:solidFill>
                  <a:srgbClr val="FF0000"/>
                </a:solidFill>
              </a:rPr>
            </a:br>
            <a:r>
              <a:rPr b="1" lang="en-US" sz="8800">
                <a:solidFill>
                  <a:srgbClr val="FF0000"/>
                </a:solidFill>
              </a:rPr>
              <a:t>NOSQL</a:t>
            </a:r>
            <a:endParaRPr b="1" sz="8800">
              <a:solidFill>
                <a:srgbClr val="FF0000"/>
              </a:solidFill>
            </a:endParaRPr>
          </a:p>
        </p:txBody>
      </p:sp>
      <p:sp>
        <p:nvSpPr>
          <p:cNvPr id="112" name="Google Shape;112;p1"/>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p>
            <a:pPr indent="0" lvl="0" marL="0" rtl="0" algn="ctr">
              <a:lnSpc>
                <a:spcPct val="112000"/>
              </a:lnSpc>
              <a:spcBef>
                <a:spcPts val="0"/>
              </a:spcBef>
              <a:spcAft>
                <a:spcPts val="0"/>
              </a:spcAft>
              <a:buClr>
                <a:schemeClr val="dk2"/>
              </a:buClr>
              <a:buSzPts val="1800"/>
              <a:buNone/>
            </a:pPr>
            <a:r>
              <a:t/>
            </a:r>
            <a:endParaRPr/>
          </a:p>
        </p:txBody>
      </p:sp>
      <p:sp>
        <p:nvSpPr>
          <p:cNvPr id="113" name="Google Shape;113;p1"/>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Compile by Dr. Rohini Temkar</a:t>
            </a:r>
            <a:endParaRPr/>
          </a:p>
        </p:txBody>
      </p:sp>
      <p:sp>
        <p:nvSpPr>
          <p:cNvPr id="114" name="Google Shape;114;p1"/>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txBox="1"/>
          <p:nvPr>
            <p:ph type="title"/>
          </p:nvPr>
        </p:nvSpPr>
        <p:spPr>
          <a:xfrm>
            <a:off x="914400" y="486791"/>
            <a:ext cx="6474156"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Network Databases</a:t>
            </a:r>
            <a:endParaRPr sz="4000">
              <a:latin typeface="Arial"/>
              <a:ea typeface="Arial"/>
              <a:cs typeface="Arial"/>
              <a:sym typeface="Arial"/>
            </a:endParaRPr>
          </a:p>
        </p:txBody>
      </p:sp>
      <p:sp>
        <p:nvSpPr>
          <p:cNvPr id="193" name="Google Shape;193;p10"/>
          <p:cNvSpPr/>
          <p:nvPr/>
        </p:nvSpPr>
        <p:spPr>
          <a:xfrm>
            <a:off x="678872" y="1415374"/>
            <a:ext cx="8215746"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274319" lvl="0" marL="286385" marR="150495" rtl="0" algn="just">
              <a:spcBef>
                <a:spcPts val="0"/>
              </a:spcBef>
              <a:spcAft>
                <a:spcPts val="0"/>
              </a:spcAft>
              <a:buClr>
                <a:srgbClr val="D24717"/>
              </a:buClr>
              <a:buSzPts val="2350"/>
              <a:buFont typeface="Quattrocento Sans"/>
              <a:buChar char="⚫"/>
            </a:pPr>
            <a:r>
              <a:rPr lang="en-US" sz="3200">
                <a:solidFill>
                  <a:schemeClr val="dk1"/>
                </a:solidFill>
                <a:latin typeface="Times New Roman"/>
                <a:ea typeface="Times New Roman"/>
                <a:cs typeface="Times New Roman"/>
                <a:sym typeface="Times New Roman"/>
              </a:rPr>
              <a:t>It is the database that typically follows the network data  model.</a:t>
            </a:r>
            <a:endParaRPr/>
          </a:p>
          <a:p>
            <a:pPr indent="-274319" lvl="0" marL="286385" marR="180975" rtl="0" algn="just">
              <a:spcBef>
                <a:spcPts val="605"/>
              </a:spcBef>
              <a:spcAft>
                <a:spcPts val="0"/>
              </a:spcAft>
              <a:buClr>
                <a:srgbClr val="D24717"/>
              </a:buClr>
              <a:buSzPts val="2350"/>
              <a:buFont typeface="Quattrocento Sans"/>
              <a:buChar char="⚫"/>
            </a:pPr>
            <a:r>
              <a:rPr lang="en-US" sz="3200">
                <a:solidFill>
                  <a:schemeClr val="dk1"/>
                </a:solidFill>
                <a:latin typeface="Times New Roman"/>
                <a:ea typeface="Times New Roman"/>
                <a:cs typeface="Times New Roman"/>
                <a:sym typeface="Times New Roman"/>
              </a:rPr>
              <a:t>Here, the representation of data is in the form of nodes  connected via links between them.</a:t>
            </a:r>
            <a:endParaRPr/>
          </a:p>
          <a:p>
            <a:pPr indent="-274318" lvl="0" marL="286385" marR="5080" rtl="0" algn="just">
              <a:spcBef>
                <a:spcPts val="600"/>
              </a:spcBef>
              <a:spcAft>
                <a:spcPts val="0"/>
              </a:spcAft>
              <a:buClr>
                <a:srgbClr val="D24717"/>
              </a:buClr>
              <a:buSzPts val="2350"/>
              <a:buFont typeface="Quattrocento Sans"/>
              <a:buChar char="⚫"/>
            </a:pPr>
            <a:r>
              <a:rPr lang="en-US" sz="3200">
                <a:solidFill>
                  <a:schemeClr val="dk1"/>
                </a:solidFill>
                <a:latin typeface="Times New Roman"/>
                <a:ea typeface="Times New Roman"/>
                <a:cs typeface="Times New Roman"/>
                <a:sym typeface="Times New Roman"/>
              </a:rPr>
              <a:t>Unlike the hierarchical database, it allows each record to  have multiple children and parent nodes to form a  generalized graph structure.</a:t>
            </a:r>
            <a:endParaRPr sz="3200">
              <a:solidFill>
                <a:schemeClr val="dk1"/>
              </a:solidFill>
              <a:latin typeface="Times New Roman"/>
              <a:ea typeface="Times New Roman"/>
              <a:cs typeface="Times New Roman"/>
              <a:sym typeface="Times New Roman"/>
            </a:endParaRPr>
          </a:p>
          <a:p>
            <a:pPr indent="-328294" lvl="0" marL="286385" marR="5080" rtl="0" algn="l">
              <a:spcBef>
                <a:spcPts val="600"/>
              </a:spcBef>
              <a:spcAft>
                <a:spcPts val="0"/>
              </a:spcAft>
              <a:buClr>
                <a:schemeClr val="dk1"/>
              </a:buClr>
              <a:buSzPts val="3200"/>
              <a:buFont typeface="Times New Roman"/>
              <a:buChar char="⚫"/>
            </a:pPr>
            <a:r>
              <a:rPr b="1" lang="en-US" sz="1200">
                <a:solidFill>
                  <a:srgbClr val="202124"/>
                </a:solidFill>
                <a:highlight>
                  <a:srgbClr val="FFFFFF"/>
                </a:highlight>
              </a:rPr>
              <a:t>TurboIMAGE  by Hewlett-Packard (HP)</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3200"/>
              <a:buFont typeface="Libre Franklin"/>
              <a:buNone/>
            </a:pPr>
            <a:r>
              <a:t/>
            </a:r>
            <a:endParaRPr sz="3200">
              <a:solidFill>
                <a:schemeClr val="dk1"/>
              </a:solidFill>
              <a:latin typeface="Libre Franklin"/>
              <a:ea typeface="Libre Franklin"/>
              <a:cs typeface="Libre Franklin"/>
              <a:sym typeface="Libre Franklin"/>
            </a:endParaRPr>
          </a:p>
        </p:txBody>
      </p:sp>
      <p:sp>
        <p:nvSpPr>
          <p:cNvPr id="194" name="Google Shape;194;p10"/>
          <p:cNvSpPr txBox="1"/>
          <p:nvPr>
            <p:ph idx="11" type="ftr"/>
          </p:nvPr>
        </p:nvSpPr>
        <p:spPr>
          <a:xfrm>
            <a:off x="2011680" y="6377940"/>
            <a:ext cx="4279596"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27676d354a5_0_5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95" name="Google Shape;995;g27676d354a5_0_5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lnSpcReduction="10000"/>
          </a:bodyPr>
          <a:lstStyle/>
          <a:p>
            <a:pPr indent="0" lvl="0" marL="0" rtl="0" algn="just">
              <a:lnSpc>
                <a:spcPct val="120000"/>
              </a:lnSpc>
              <a:spcBef>
                <a:spcPts val="1400"/>
              </a:spcBef>
              <a:spcAft>
                <a:spcPts val="0"/>
              </a:spcAft>
              <a:buClr>
                <a:schemeClr val="dk1"/>
              </a:buClr>
              <a:buSzPts val="1100"/>
              <a:buFont typeface="Arial"/>
              <a:buNone/>
            </a:pPr>
            <a:r>
              <a:rPr lang="en-US" sz="1400">
                <a:solidFill>
                  <a:schemeClr val="dk1"/>
                </a:solidFill>
                <a:highlight>
                  <a:schemeClr val="lt2"/>
                </a:highlight>
                <a:latin typeface="Open Sans"/>
                <a:ea typeface="Open Sans"/>
                <a:cs typeface="Open Sans"/>
                <a:sym typeface="Open Sans"/>
              </a:rPr>
              <a:t>Schemas</a:t>
            </a:r>
            <a:endParaRPr sz="140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400"/>
              </a:spcBef>
              <a:spcAft>
                <a:spcPts val="0"/>
              </a:spcAft>
              <a:buClr>
                <a:schemeClr val="dk1"/>
              </a:buClr>
              <a:buSzPts val="1100"/>
              <a:buFont typeface="Arial"/>
              <a:buNone/>
            </a:pPr>
            <a:r>
              <a:rPr lang="en-US" sz="1550">
                <a:solidFill>
                  <a:schemeClr val="dk1"/>
                </a:solidFill>
                <a:highlight>
                  <a:schemeClr val="lt2"/>
                </a:highlight>
                <a:latin typeface="Open Sans"/>
                <a:ea typeface="Open Sans"/>
                <a:cs typeface="Open Sans"/>
                <a:sym typeface="Open Sans"/>
              </a:rPr>
              <a:t>With relational databases, you must create a </a:t>
            </a:r>
            <a:r>
              <a:rPr lang="en-US" sz="1550">
                <a:solidFill>
                  <a:schemeClr val="dk1"/>
                </a:solidFill>
                <a:highlight>
                  <a:schemeClr val="lt2"/>
                </a:highlight>
                <a:uFill>
                  <a:noFill/>
                </a:uFill>
                <a:latin typeface="Open Sans"/>
                <a:ea typeface="Open Sans"/>
                <a:cs typeface="Open Sans"/>
                <a:sym typeface="Open Sans"/>
                <a:hlinkClick r:id="rId3">
                  <a:extLst>
                    <a:ext uri="{A12FA001-AC4F-418D-AE19-62706E023703}">
                      <ahyp:hlinkClr val="tx"/>
                    </a:ext>
                  </a:extLst>
                </a:hlinkClick>
              </a:rPr>
              <a:t>schema</a:t>
            </a:r>
            <a:r>
              <a:rPr lang="en-US" sz="1550">
                <a:solidFill>
                  <a:schemeClr val="dk1"/>
                </a:solidFill>
                <a:highlight>
                  <a:schemeClr val="lt2"/>
                </a:highlight>
                <a:latin typeface="Open Sans"/>
                <a:ea typeface="Open Sans"/>
                <a:cs typeface="Open Sans"/>
                <a:sym typeface="Open Sans"/>
              </a:rPr>
              <a:t> before you load any data. With document store databases (and most other </a:t>
            </a:r>
            <a:r>
              <a:rPr lang="en-US" sz="1550">
                <a:solidFill>
                  <a:schemeClr val="dk1"/>
                </a:solidFill>
                <a:highlight>
                  <a:schemeClr val="lt2"/>
                </a:highlight>
                <a:uFill>
                  <a:noFill/>
                </a:uFill>
                <a:latin typeface="Open Sans"/>
                <a:ea typeface="Open Sans"/>
                <a:cs typeface="Open Sans"/>
                <a:sym typeface="Open Sans"/>
                <a:hlinkClick r:id="rId4">
                  <a:extLst>
                    <a:ext uri="{A12FA001-AC4F-418D-AE19-62706E023703}">
                      <ahyp:hlinkClr val="tx"/>
                    </a:ext>
                  </a:extLst>
                </a:hlinkClick>
              </a:rPr>
              <a:t>NoSQL</a:t>
            </a:r>
            <a:r>
              <a:rPr lang="en-US" sz="1550">
                <a:solidFill>
                  <a:schemeClr val="dk1"/>
                </a:solidFill>
                <a:highlight>
                  <a:schemeClr val="lt2"/>
                </a:highlight>
                <a:latin typeface="Open Sans"/>
                <a:ea typeface="Open Sans"/>
                <a:cs typeface="Open Sans"/>
                <a:sym typeface="Open Sans"/>
              </a:rPr>
              <a:t> databases), you have no such requirement. You can just go ahead and load the data without any predefined schema.</a:t>
            </a:r>
            <a:endParaRPr sz="155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US" sz="1550">
                <a:solidFill>
                  <a:schemeClr val="dk1"/>
                </a:solidFill>
                <a:highlight>
                  <a:schemeClr val="lt2"/>
                </a:highlight>
                <a:latin typeface="Open Sans"/>
                <a:ea typeface="Open Sans"/>
                <a:cs typeface="Open Sans"/>
                <a:sym typeface="Open Sans"/>
              </a:rPr>
              <a:t>So with a document store, any two documents can contain a different structure and data type. For example, if one user chooses not to supply his date of birth, that wouldn’t even be a field within the document. If another user does supply her date of birth, that would be a field in </a:t>
            </a:r>
            <a:r>
              <a:rPr i="1" lang="en-US" sz="1550">
                <a:solidFill>
                  <a:schemeClr val="dk1"/>
                </a:solidFill>
                <a:highlight>
                  <a:schemeClr val="lt2"/>
                </a:highlight>
                <a:latin typeface="Open Sans"/>
                <a:ea typeface="Open Sans"/>
                <a:cs typeface="Open Sans"/>
                <a:sym typeface="Open Sans"/>
              </a:rPr>
              <a:t>that</a:t>
            </a:r>
            <a:r>
              <a:rPr lang="en-US" sz="1550">
                <a:solidFill>
                  <a:schemeClr val="dk1"/>
                </a:solidFill>
                <a:highlight>
                  <a:schemeClr val="lt2"/>
                </a:highlight>
                <a:latin typeface="Open Sans"/>
                <a:ea typeface="Open Sans"/>
                <a:cs typeface="Open Sans"/>
                <a:sym typeface="Open Sans"/>
              </a:rPr>
              <a:t> document. If this was a relational database, date of birth would still be a field for both users – it just wouldn’t contain a value.</a:t>
            </a:r>
            <a:endParaRPr sz="1550">
              <a:solidFill>
                <a:schemeClr val="dk1"/>
              </a:solidFill>
              <a:highlight>
                <a:schemeClr val="lt2"/>
              </a:highlight>
              <a:latin typeface="Open Sans"/>
              <a:ea typeface="Open Sans"/>
              <a:cs typeface="Open Sans"/>
              <a:sym typeface="Open Sans"/>
            </a:endParaRPr>
          </a:p>
          <a:p>
            <a:pPr indent="0" lvl="0" marL="0" rtl="0" algn="l">
              <a:spcBef>
                <a:spcPts val="1200"/>
              </a:spcBef>
              <a:spcAft>
                <a:spcPts val="200"/>
              </a:spcAft>
              <a:buNone/>
            </a:pPr>
            <a:r>
              <a:t/>
            </a:r>
            <a:endParaRPr/>
          </a:p>
        </p:txBody>
      </p:sp>
      <p:sp>
        <p:nvSpPr>
          <p:cNvPr id="996" name="Google Shape;996;g27676d354a5_0_5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27676d354a5_0_5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03" name="Google Shape;1003;g27676d354a5_0_5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just">
              <a:lnSpc>
                <a:spcPct val="120000"/>
              </a:lnSpc>
              <a:spcBef>
                <a:spcPts val="1400"/>
              </a:spcBef>
              <a:spcAft>
                <a:spcPts val="0"/>
              </a:spcAft>
              <a:buClr>
                <a:schemeClr val="dk1"/>
              </a:buClr>
              <a:buSzPts val="1100"/>
              <a:buFont typeface="Arial"/>
              <a:buNone/>
            </a:pPr>
            <a:r>
              <a:rPr b="1" lang="en-US" sz="2100">
                <a:solidFill>
                  <a:schemeClr val="dk1"/>
                </a:solidFill>
                <a:highlight>
                  <a:schemeClr val="lt2"/>
                </a:highlight>
                <a:latin typeface="Open Sans"/>
                <a:ea typeface="Open Sans"/>
                <a:cs typeface="Open Sans"/>
                <a:sym typeface="Open Sans"/>
              </a:rPr>
              <a:t>Scalability</a:t>
            </a:r>
            <a:endParaRPr b="1" sz="210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400"/>
              </a:spcBef>
              <a:spcAft>
                <a:spcPts val="0"/>
              </a:spcAft>
              <a:buClr>
                <a:schemeClr val="dk1"/>
              </a:buClr>
              <a:buSzPts val="1100"/>
              <a:buFont typeface="Arial"/>
              <a:buNone/>
            </a:pPr>
            <a:r>
              <a:rPr lang="en-US" sz="1650">
                <a:solidFill>
                  <a:schemeClr val="dk1"/>
                </a:solidFill>
                <a:highlight>
                  <a:schemeClr val="lt2"/>
                </a:highlight>
                <a:latin typeface="Open Sans"/>
                <a:ea typeface="Open Sans"/>
                <a:cs typeface="Open Sans"/>
                <a:sym typeface="Open Sans"/>
              </a:rPr>
              <a:t>Document databases can scale horizontally very well. Data can be stored over many thousands of computers and the system will perform well. This is often referred to as </a:t>
            </a:r>
            <a:r>
              <a:rPr i="1" lang="en-US" sz="1650">
                <a:solidFill>
                  <a:schemeClr val="dk1"/>
                </a:solidFill>
                <a:highlight>
                  <a:schemeClr val="lt2"/>
                </a:highlight>
                <a:latin typeface="Open Sans"/>
                <a:ea typeface="Open Sans"/>
                <a:cs typeface="Open Sans"/>
                <a:sym typeface="Open Sans"/>
              </a:rPr>
              <a:t>sharding</a:t>
            </a:r>
            <a:r>
              <a:rPr lang="en-US" sz="1650">
                <a:solidFill>
                  <a:schemeClr val="dk1"/>
                </a:solidFill>
                <a:highlight>
                  <a:schemeClr val="lt2"/>
                </a:highlight>
                <a:latin typeface="Open Sans"/>
                <a:ea typeface="Open Sans"/>
                <a:cs typeface="Open Sans"/>
                <a:sym typeface="Open Sans"/>
              </a:rPr>
              <a:t>.</a:t>
            </a:r>
            <a:endParaRPr sz="165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US" sz="1650">
                <a:solidFill>
                  <a:schemeClr val="dk1"/>
                </a:solidFill>
                <a:highlight>
                  <a:schemeClr val="lt2"/>
                </a:highlight>
                <a:latin typeface="Open Sans"/>
                <a:ea typeface="Open Sans"/>
                <a:cs typeface="Open Sans"/>
                <a:sym typeface="Open Sans"/>
              </a:rPr>
              <a:t>Relational databases are not well suited to scaling in this fashion. Relational DBs are more suited towards scaling vertically (i.e. adding more memory, storage, etc). Seeing as there’s a limit to how many resources you can fit inside one machine, there could come a point where horizontal scaling becomes the only option.</a:t>
            </a:r>
            <a:endParaRPr sz="1650">
              <a:solidFill>
                <a:schemeClr val="dk1"/>
              </a:solidFill>
              <a:highlight>
                <a:schemeClr val="lt2"/>
              </a:highlight>
              <a:latin typeface="Open Sans"/>
              <a:ea typeface="Open Sans"/>
              <a:cs typeface="Open Sans"/>
              <a:sym typeface="Open Sans"/>
            </a:endParaRPr>
          </a:p>
          <a:p>
            <a:pPr indent="0" lvl="0" marL="0" rtl="0" algn="l">
              <a:spcBef>
                <a:spcPts val="1200"/>
              </a:spcBef>
              <a:spcAft>
                <a:spcPts val="200"/>
              </a:spcAft>
              <a:buNone/>
            </a:pPr>
            <a:r>
              <a:t/>
            </a:r>
            <a:endParaRPr/>
          </a:p>
        </p:txBody>
      </p:sp>
      <p:sp>
        <p:nvSpPr>
          <p:cNvPr id="1004" name="Google Shape;1004;g27676d354a5_0_5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7676d354a5_0_6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11" name="Google Shape;1011;g27676d354a5_0_6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fontScale="92500" lnSpcReduction="10000"/>
          </a:bodyPr>
          <a:lstStyle/>
          <a:p>
            <a:pPr indent="0" lvl="0" marL="0" rtl="0" algn="just">
              <a:lnSpc>
                <a:spcPct val="120000"/>
              </a:lnSpc>
              <a:spcBef>
                <a:spcPts val="1400"/>
              </a:spcBef>
              <a:spcAft>
                <a:spcPts val="0"/>
              </a:spcAft>
              <a:buClr>
                <a:schemeClr val="dk1"/>
              </a:buClr>
              <a:buSzPct val="54339"/>
              <a:buFont typeface="Arial"/>
              <a:buNone/>
            </a:pPr>
            <a:r>
              <a:rPr b="1" lang="en-US" sz="2024">
                <a:solidFill>
                  <a:schemeClr val="dk1"/>
                </a:solidFill>
                <a:highlight>
                  <a:schemeClr val="lt2"/>
                </a:highlight>
                <a:latin typeface="Open Sans"/>
                <a:ea typeface="Open Sans"/>
                <a:cs typeface="Open Sans"/>
                <a:sym typeface="Open Sans"/>
              </a:rPr>
              <a:t>Relationships</a:t>
            </a:r>
            <a:endParaRPr b="1" sz="2024">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400"/>
              </a:spcBef>
              <a:spcAft>
                <a:spcPts val="0"/>
              </a:spcAft>
              <a:buClr>
                <a:schemeClr val="dk1"/>
              </a:buClr>
              <a:buSzPct val="59459"/>
              <a:buFont typeface="Arial"/>
              <a:buNone/>
            </a:pPr>
            <a:r>
              <a:rPr lang="en-US" sz="1850">
                <a:solidFill>
                  <a:schemeClr val="dk1"/>
                </a:solidFill>
                <a:highlight>
                  <a:schemeClr val="lt2"/>
                </a:highlight>
                <a:latin typeface="Open Sans"/>
                <a:ea typeface="Open Sans"/>
                <a:cs typeface="Open Sans"/>
                <a:sym typeface="Open Sans"/>
              </a:rPr>
              <a:t>Document stores don’t have </a:t>
            </a:r>
            <a:r>
              <a:rPr lang="en-US" sz="1850">
                <a:solidFill>
                  <a:schemeClr val="dk1"/>
                </a:solidFill>
                <a:highlight>
                  <a:schemeClr val="lt2"/>
                </a:highlight>
                <a:uFill>
                  <a:noFill/>
                </a:uFill>
                <a:latin typeface="Open Sans"/>
                <a:ea typeface="Open Sans"/>
                <a:cs typeface="Open Sans"/>
                <a:sym typeface="Open Sans"/>
                <a:hlinkClick r:id="rId3">
                  <a:extLst>
                    <a:ext uri="{A12FA001-AC4F-418D-AE19-62706E023703}">
                      <ahyp:hlinkClr val="tx"/>
                    </a:ext>
                  </a:extLst>
                </a:hlinkClick>
              </a:rPr>
              <a:t>foreign keys</a:t>
            </a:r>
            <a:r>
              <a:rPr lang="en-US" sz="1850">
                <a:solidFill>
                  <a:schemeClr val="dk1"/>
                </a:solidFill>
                <a:highlight>
                  <a:schemeClr val="lt2"/>
                </a:highlight>
                <a:latin typeface="Open Sans"/>
                <a:ea typeface="Open Sans"/>
                <a:cs typeface="Open Sans"/>
                <a:sym typeface="Open Sans"/>
              </a:rPr>
              <a:t>, like relational databases have. Foreign keys are used by relational databases to enforce </a:t>
            </a:r>
            <a:r>
              <a:rPr lang="en-US" sz="1850">
                <a:solidFill>
                  <a:schemeClr val="dk1"/>
                </a:solidFill>
                <a:highlight>
                  <a:schemeClr val="lt2"/>
                </a:highlight>
                <a:uFill>
                  <a:noFill/>
                </a:uFill>
                <a:latin typeface="Open Sans"/>
                <a:ea typeface="Open Sans"/>
                <a:cs typeface="Open Sans"/>
                <a:sym typeface="Open Sans"/>
                <a:hlinkClick r:id="rId4">
                  <a:extLst>
                    <a:ext uri="{A12FA001-AC4F-418D-AE19-62706E023703}">
                      <ahyp:hlinkClr val="tx"/>
                    </a:ext>
                  </a:extLst>
                </a:hlinkClick>
              </a:rPr>
              <a:t>relationships</a:t>
            </a:r>
            <a:r>
              <a:rPr lang="en-US" sz="1850">
                <a:solidFill>
                  <a:schemeClr val="dk1"/>
                </a:solidFill>
                <a:highlight>
                  <a:schemeClr val="lt2"/>
                </a:highlight>
                <a:latin typeface="Open Sans"/>
                <a:ea typeface="Open Sans"/>
                <a:cs typeface="Open Sans"/>
                <a:sym typeface="Open Sans"/>
              </a:rPr>
              <a:t> between tables. If a relationship needs to be established with a document database, it would need to be done at the application level.</a:t>
            </a:r>
            <a:endParaRPr sz="185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ct val="59459"/>
              <a:buFont typeface="Arial"/>
              <a:buNone/>
            </a:pPr>
            <a:r>
              <a:rPr lang="en-US" sz="1850">
                <a:solidFill>
                  <a:schemeClr val="dk1"/>
                </a:solidFill>
                <a:highlight>
                  <a:schemeClr val="lt2"/>
                </a:highlight>
                <a:latin typeface="Open Sans"/>
                <a:ea typeface="Open Sans"/>
                <a:cs typeface="Open Sans"/>
                <a:sym typeface="Open Sans"/>
              </a:rPr>
              <a:t>However, the whole idea behind the document model is that any data associated with a record is stored within the same document. So the need to establish a relationship when using the document model should not be as prevalent as in a relational database.</a:t>
            </a:r>
            <a:endParaRPr sz="1850">
              <a:solidFill>
                <a:schemeClr val="dk1"/>
              </a:solidFill>
              <a:highlight>
                <a:schemeClr val="lt2"/>
              </a:highlight>
              <a:latin typeface="Open Sans"/>
              <a:ea typeface="Open Sans"/>
              <a:cs typeface="Open Sans"/>
              <a:sym typeface="Open Sans"/>
            </a:endParaRPr>
          </a:p>
          <a:p>
            <a:pPr indent="0" lvl="0" marL="0" rtl="0" algn="l">
              <a:spcBef>
                <a:spcPts val="1200"/>
              </a:spcBef>
              <a:spcAft>
                <a:spcPts val="200"/>
              </a:spcAft>
              <a:buNone/>
            </a:pPr>
            <a:r>
              <a:t/>
            </a:r>
            <a:endParaRPr/>
          </a:p>
        </p:txBody>
      </p:sp>
      <p:sp>
        <p:nvSpPr>
          <p:cNvPr id="1012" name="Google Shape;1012;g27676d354a5_0_6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78"/>
          <p:cNvSpPr txBox="1"/>
          <p:nvPr>
            <p:ph type="title"/>
          </p:nvPr>
        </p:nvSpPr>
        <p:spPr>
          <a:xfrm>
            <a:off x="762000" y="381000"/>
            <a:ext cx="7772400" cy="7620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MondoDB Data Model</a:t>
            </a:r>
            <a:endParaRPr/>
          </a:p>
        </p:txBody>
      </p:sp>
      <p:sp>
        <p:nvSpPr>
          <p:cNvPr id="1018" name="Google Shape;1018;p78"/>
          <p:cNvSpPr txBox="1"/>
          <p:nvPr>
            <p:ph idx="1" type="body"/>
          </p:nvPr>
        </p:nvSpPr>
        <p:spPr>
          <a:xfrm>
            <a:off x="446505" y="1178991"/>
            <a:ext cx="8458200" cy="2362200"/>
          </a:xfrm>
          <a:prstGeom prst="rect">
            <a:avLst/>
          </a:prstGeom>
          <a:noFill/>
          <a:ln>
            <a:noFill/>
          </a:ln>
        </p:spPr>
        <p:txBody>
          <a:bodyPr anchorCtr="0" anchor="t" bIns="45700" lIns="91425" spcFirstLastPara="1" rIns="91425" wrap="square" tIns="45700">
            <a:normAutofit lnSpcReduction="10000"/>
          </a:bodyPr>
          <a:lstStyle/>
          <a:p>
            <a:pPr indent="-384048" lvl="0" marL="384048" rtl="0" algn="just">
              <a:lnSpc>
                <a:spcPct val="94000"/>
              </a:lnSpc>
              <a:spcBef>
                <a:spcPts val="0"/>
              </a:spcBef>
              <a:spcAft>
                <a:spcPts val="0"/>
              </a:spcAft>
              <a:buClr>
                <a:schemeClr val="dk2"/>
              </a:buClr>
              <a:buSzPts val="2800"/>
              <a:buChar char="■"/>
            </a:pPr>
            <a:r>
              <a:rPr lang="en-US" sz="2800"/>
              <a:t>A MongoDB deployment hosts a number of databases. </a:t>
            </a:r>
            <a:endParaRPr sz="2800"/>
          </a:p>
          <a:p>
            <a:pPr indent="-384048" lvl="0" marL="384048" rtl="0" algn="just">
              <a:lnSpc>
                <a:spcPct val="94000"/>
              </a:lnSpc>
              <a:spcBef>
                <a:spcPts val="1000"/>
              </a:spcBef>
              <a:spcAft>
                <a:spcPts val="0"/>
              </a:spcAft>
              <a:buClr>
                <a:schemeClr val="dk2"/>
              </a:buClr>
              <a:buSzPts val="2800"/>
              <a:buChar char="■"/>
            </a:pPr>
            <a:r>
              <a:rPr lang="en-US" sz="2800"/>
              <a:t> A </a:t>
            </a:r>
            <a:r>
              <a:rPr lang="en-US" sz="2800">
                <a:solidFill>
                  <a:srgbClr val="800000"/>
                </a:solidFill>
              </a:rPr>
              <a:t>database</a:t>
            </a:r>
            <a:r>
              <a:rPr lang="en-US" sz="2800"/>
              <a:t> holds a set of collections. </a:t>
            </a:r>
            <a:endParaRPr sz="2800"/>
          </a:p>
          <a:p>
            <a:pPr indent="-384048" lvl="0" marL="384048" rtl="0" algn="just">
              <a:lnSpc>
                <a:spcPct val="94000"/>
              </a:lnSpc>
              <a:spcBef>
                <a:spcPts val="1000"/>
              </a:spcBef>
              <a:spcAft>
                <a:spcPts val="0"/>
              </a:spcAft>
              <a:buClr>
                <a:schemeClr val="dk2"/>
              </a:buClr>
              <a:buSzPts val="2800"/>
              <a:buChar char="■"/>
            </a:pPr>
            <a:r>
              <a:rPr lang="en-US" sz="2800"/>
              <a:t>A </a:t>
            </a:r>
            <a:r>
              <a:rPr lang="en-US" sz="2800">
                <a:solidFill>
                  <a:srgbClr val="800000"/>
                </a:solidFill>
              </a:rPr>
              <a:t>collection</a:t>
            </a:r>
            <a:r>
              <a:rPr lang="en-US" sz="2800"/>
              <a:t> holds a set of documents.</a:t>
            </a:r>
            <a:endParaRPr/>
          </a:p>
          <a:p>
            <a:pPr indent="-384048" lvl="0" marL="384048" rtl="0" algn="just">
              <a:lnSpc>
                <a:spcPct val="94000"/>
              </a:lnSpc>
              <a:spcBef>
                <a:spcPts val="1000"/>
              </a:spcBef>
              <a:spcAft>
                <a:spcPts val="0"/>
              </a:spcAft>
              <a:buClr>
                <a:schemeClr val="dk2"/>
              </a:buClr>
              <a:buSzPts val="2800"/>
              <a:buChar char="■"/>
            </a:pPr>
            <a:r>
              <a:rPr lang="en-US" sz="2800"/>
              <a:t> A </a:t>
            </a:r>
            <a:r>
              <a:rPr lang="en-US" sz="2800">
                <a:solidFill>
                  <a:srgbClr val="800000"/>
                </a:solidFill>
              </a:rPr>
              <a:t>document </a:t>
            </a:r>
            <a:r>
              <a:rPr lang="en-US" sz="2800"/>
              <a:t>is a set of key-value pairs.</a:t>
            </a:r>
            <a:endParaRPr/>
          </a:p>
        </p:txBody>
      </p:sp>
      <p:graphicFrame>
        <p:nvGraphicFramePr>
          <p:cNvPr id="1019" name="Google Shape;1019;p78"/>
          <p:cNvGraphicFramePr/>
          <p:nvPr/>
        </p:nvGraphicFramePr>
        <p:xfrm>
          <a:off x="725905" y="3599848"/>
          <a:ext cx="3000000" cy="3000000"/>
        </p:xfrm>
        <a:graphic>
          <a:graphicData uri="http://schemas.openxmlformats.org/drawingml/2006/table">
            <a:tbl>
              <a:tblPr>
                <a:noFill/>
                <a:tableStyleId>{AE4112A9-1F97-4905-BAE9-8043DF09918D}</a:tableStyleId>
              </a:tblPr>
              <a:tblGrid>
                <a:gridCol w="4038600"/>
                <a:gridCol w="4140200"/>
              </a:tblGrid>
              <a:tr h="400050">
                <a:tc>
                  <a:txBody>
                    <a:bodyPr/>
                    <a:lstStyle/>
                    <a:p>
                      <a:pPr indent="0" lvl="0" marL="0" marR="0" rtl="0" algn="l">
                        <a:lnSpc>
                          <a:spcPct val="100000"/>
                        </a:lnSpc>
                        <a:spcBef>
                          <a:spcPts val="0"/>
                        </a:spcBef>
                        <a:spcAft>
                          <a:spcPts val="0"/>
                        </a:spcAft>
                        <a:buClr>
                          <a:srgbClr val="FFFFFF"/>
                        </a:buClr>
                        <a:buSzPts val="2400"/>
                        <a:buFont typeface="Gill Sans"/>
                        <a:buNone/>
                      </a:pPr>
                      <a:r>
                        <a:rPr b="1" i="0" lang="en-US" sz="2400" u="none" cap="none" strike="noStrike">
                          <a:solidFill>
                            <a:srgbClr val="FFFFFF"/>
                          </a:solidFill>
                          <a:latin typeface="Gill Sans"/>
                          <a:ea typeface="Gill Sans"/>
                          <a:cs typeface="Gill Sans"/>
                          <a:sym typeface="Gill Sans"/>
                        </a:rPr>
                        <a:t>RDBMS</a:t>
                      </a:r>
                      <a:endParaRPr b="0" i="0" sz="2400" u="none" cap="none" strike="noStrike">
                        <a:solidFill>
                          <a:srgbClr val="FFFFFF"/>
                        </a:solidFill>
                        <a:latin typeface="Gill Sans"/>
                        <a:ea typeface="Gill Sans"/>
                        <a:cs typeface="Gill Sans"/>
                        <a:sym typeface="Gill Sans"/>
                      </a:endParaRPr>
                    </a:p>
                  </a:txBody>
                  <a:tcPr marT="45725" marB="45725" marR="112525" marL="1125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Gill Sans"/>
                        <a:buNone/>
                      </a:pPr>
                      <a:r>
                        <a:rPr b="1" i="0" lang="en-US" sz="2400" u="none" cap="none" strike="noStrike">
                          <a:solidFill>
                            <a:srgbClr val="FFFFFF"/>
                          </a:solidFill>
                          <a:latin typeface="Gill Sans"/>
                          <a:ea typeface="Gill Sans"/>
                          <a:cs typeface="Gill Sans"/>
                          <a:sym typeface="Gill Sans"/>
                        </a:rPr>
                        <a:t>MongoDB</a:t>
                      </a:r>
                      <a:endParaRPr b="1" i="0" sz="2400" u="none" cap="none" strike="noStrike">
                        <a:solidFill>
                          <a:srgbClr val="FFFFFF"/>
                        </a:solidFill>
                        <a:latin typeface="Gill Sans"/>
                        <a:ea typeface="Gill Sans"/>
                        <a:cs typeface="Gill Sans"/>
                        <a:sym typeface="Gill Sans"/>
                      </a:endParaRPr>
                    </a:p>
                  </a:txBody>
                  <a:tcPr marT="45725" marB="45725" marR="112525" marL="1125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2314575">
                <a:tc>
                  <a:txBody>
                    <a:bodyPr/>
                    <a:lstStyle/>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Table</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Row(s)</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Index</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Join</a:t>
                      </a:r>
                      <a:endParaRPr/>
                    </a:p>
                    <a:p>
                      <a:pPr indent="0" lvl="0" marL="0" marR="0" rtl="0" algn="l">
                        <a:lnSpc>
                          <a:spcPct val="100000"/>
                        </a:lnSpc>
                        <a:spcBef>
                          <a:spcPts val="0"/>
                        </a:spcBef>
                        <a:spcAft>
                          <a:spcPts val="0"/>
                        </a:spcAft>
                        <a:buClr>
                          <a:srgbClr val="000066"/>
                        </a:buClr>
                        <a:buSzPts val="2400"/>
                        <a:buFont typeface="Gill Sans"/>
                        <a:buNone/>
                      </a:pPr>
                      <a:r>
                        <a:t/>
                      </a:r>
                      <a:endParaRPr/>
                    </a:p>
                  </a:txBody>
                  <a:tcPr marT="45725" marB="45725" marR="112525" marL="1125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3FF"/>
                    </a:solidFill>
                  </a:tcPr>
                </a:tc>
                <a:tc>
                  <a:txBody>
                    <a:bodyPr/>
                    <a:lstStyle/>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Collection</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JSON Document</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Index</a:t>
                      </a:r>
                      <a:endParaRPr/>
                    </a:p>
                    <a:p>
                      <a:pPr indent="0" lvl="0" marL="0" marR="0" rtl="0" algn="l">
                        <a:lnSpc>
                          <a:spcPct val="100000"/>
                        </a:lnSpc>
                        <a:spcBef>
                          <a:spcPts val="0"/>
                        </a:spcBef>
                        <a:spcAft>
                          <a:spcPts val="0"/>
                        </a:spcAft>
                        <a:buClr>
                          <a:srgbClr val="000066"/>
                        </a:buClr>
                        <a:buSzPts val="2400"/>
                        <a:buFont typeface="Gill Sans"/>
                        <a:buNone/>
                      </a:pPr>
                      <a:r>
                        <a:rPr b="0" i="0" lang="en-US" sz="2400" u="none" cap="none" strike="noStrike">
                          <a:solidFill>
                            <a:srgbClr val="000066"/>
                          </a:solidFill>
                          <a:latin typeface="Gill Sans"/>
                          <a:ea typeface="Gill Sans"/>
                          <a:cs typeface="Gill Sans"/>
                          <a:sym typeface="Gill Sans"/>
                        </a:rPr>
                        <a:t>Embedding &amp; Linking</a:t>
                      </a:r>
                      <a:endParaRPr/>
                    </a:p>
                    <a:p>
                      <a:pPr indent="0" lvl="0" marL="0" marR="0" rtl="0" algn="l">
                        <a:lnSpc>
                          <a:spcPct val="100000"/>
                        </a:lnSpc>
                        <a:spcBef>
                          <a:spcPts val="0"/>
                        </a:spcBef>
                        <a:spcAft>
                          <a:spcPts val="0"/>
                        </a:spcAft>
                        <a:buClr>
                          <a:srgbClr val="000066"/>
                        </a:buClr>
                        <a:buSzPts val="2400"/>
                        <a:buFont typeface="Gill Sans"/>
                        <a:buNone/>
                      </a:pPr>
                      <a:r>
                        <a:t/>
                      </a:r>
                      <a:endParaRPr/>
                    </a:p>
                  </a:txBody>
                  <a:tcPr marT="45725" marB="45725" marR="112525" marL="1125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3FF"/>
                    </a:solidFill>
                  </a:tcPr>
                </a:tc>
              </a:tr>
            </a:tbl>
          </a:graphicData>
        </a:graphic>
      </p:graphicFrame>
      <p:sp>
        <p:nvSpPr>
          <p:cNvPr id="1020" name="Google Shape;1020;p7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7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g27676d354a5_0_8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lnSpc>
                <a:spcPct val="115000"/>
              </a:lnSpc>
              <a:spcBef>
                <a:spcPts val="800"/>
              </a:spcBef>
              <a:spcAft>
                <a:spcPts val="0"/>
              </a:spcAft>
              <a:buClr>
                <a:schemeClr val="dk1"/>
              </a:buClr>
              <a:buSzPts val="1100"/>
              <a:buFont typeface="Arial"/>
              <a:buNone/>
            </a:pPr>
            <a:r>
              <a:rPr b="1" lang="en-US" sz="2400">
                <a:solidFill>
                  <a:schemeClr val="dk1"/>
                </a:solidFill>
                <a:highlight>
                  <a:schemeClr val="lt2"/>
                </a:highlight>
                <a:latin typeface="Arial"/>
                <a:ea typeface="Arial"/>
                <a:cs typeface="Arial"/>
                <a:sym typeface="Arial"/>
              </a:rPr>
              <a:t>A MongoDB Document</a:t>
            </a:r>
            <a:endParaRPr b="1" sz="2400">
              <a:solidFill>
                <a:schemeClr val="dk1"/>
              </a:solidFill>
              <a:highlight>
                <a:schemeClr val="lt2"/>
              </a:highlight>
              <a:latin typeface="Arial"/>
              <a:ea typeface="Arial"/>
              <a:cs typeface="Arial"/>
              <a:sym typeface="Arial"/>
            </a:endParaRPr>
          </a:p>
          <a:p>
            <a:pPr indent="0" lvl="0" marL="0" rtl="0" algn="l">
              <a:spcBef>
                <a:spcPts val="800"/>
              </a:spcBef>
              <a:spcAft>
                <a:spcPts val="0"/>
              </a:spcAft>
              <a:buNone/>
            </a:pPr>
            <a:r>
              <a:t/>
            </a:r>
            <a:endParaRPr sz="2400">
              <a:solidFill>
                <a:schemeClr val="dk1"/>
              </a:solidFill>
              <a:highlight>
                <a:srgbClr val="FFFFFF"/>
              </a:highlight>
              <a:latin typeface="Arial"/>
              <a:ea typeface="Arial"/>
              <a:cs typeface="Arial"/>
              <a:sym typeface="Arial"/>
            </a:endParaRPr>
          </a:p>
        </p:txBody>
      </p:sp>
      <p:sp>
        <p:nvSpPr>
          <p:cNvPr id="1028" name="Google Shape;1028;g27676d354a5_0_83"/>
          <p:cNvSpPr txBox="1"/>
          <p:nvPr>
            <p:ph idx="1" type="body"/>
          </p:nvPr>
        </p:nvSpPr>
        <p:spPr>
          <a:xfrm>
            <a:off x="1028700" y="1351325"/>
            <a:ext cx="7200900" cy="4516200"/>
          </a:xfrm>
          <a:prstGeom prst="rect">
            <a:avLst/>
          </a:prstGeom>
        </p:spPr>
        <p:txBody>
          <a:bodyPr anchorCtr="0" anchor="t" bIns="45700" lIns="91425" spcFirstLastPara="1" rIns="91425" wrap="square" tIns="45700">
            <a:noAutofit/>
          </a:bodyPr>
          <a:lstStyle/>
          <a:p>
            <a:pPr indent="0" lvl="0" marL="0" rtl="0" algn="l">
              <a:lnSpc>
                <a:spcPct val="95000"/>
              </a:lnSpc>
              <a:spcBef>
                <a:spcPts val="1400"/>
              </a:spcBef>
              <a:spcAft>
                <a:spcPts val="0"/>
              </a:spcAft>
              <a:buClr>
                <a:schemeClr val="dk1"/>
              </a:buClr>
              <a:buSzPts val="1100"/>
              <a:buFont typeface="Arial"/>
              <a:buNone/>
            </a:pPr>
            <a:r>
              <a:rPr lang="en-US" sz="1450">
                <a:solidFill>
                  <a:schemeClr val="dk1"/>
                </a:solidFill>
                <a:highlight>
                  <a:schemeClr val="lt2"/>
                </a:highlight>
                <a:latin typeface="Verdana"/>
                <a:ea typeface="Verdana"/>
                <a:cs typeface="Verdana"/>
                <a:sym typeface="Verdana"/>
              </a:rPr>
              <a:t>Records in a MongoDB database are called documents, and the field values may include numbers, strings, booleans, arrays, or even nested documents.</a:t>
            </a:r>
            <a:endParaRPr sz="1450">
              <a:solidFill>
                <a:schemeClr val="dk1"/>
              </a:solidFill>
              <a:highlight>
                <a:schemeClr val="lt2"/>
              </a:highlight>
              <a:latin typeface="Verdana"/>
              <a:ea typeface="Verdana"/>
              <a:cs typeface="Verdana"/>
              <a:sym typeface="Verdana"/>
            </a:endParaRPr>
          </a:p>
          <a:p>
            <a:pPr indent="0" lvl="0" marL="0" rtl="0" algn="l">
              <a:lnSpc>
                <a:spcPct val="95000"/>
              </a:lnSpc>
              <a:spcBef>
                <a:spcPts val="1400"/>
              </a:spcBef>
              <a:spcAft>
                <a:spcPts val="0"/>
              </a:spcAft>
              <a:buClr>
                <a:schemeClr val="dk1"/>
              </a:buClr>
              <a:buSzPts val="1100"/>
              <a:buFont typeface="Arial"/>
              <a:buNone/>
            </a:pPr>
            <a:r>
              <a:rPr lang="en-US" sz="2100">
                <a:solidFill>
                  <a:schemeClr val="dk1"/>
                </a:solidFill>
                <a:highlight>
                  <a:schemeClr val="lt2"/>
                </a:highlight>
                <a:latin typeface="Arial"/>
                <a:ea typeface="Arial"/>
                <a:cs typeface="Arial"/>
                <a:sym typeface="Arial"/>
              </a:rPr>
              <a:t>Example Document</a:t>
            </a:r>
            <a:endParaRPr sz="2100">
              <a:solidFill>
                <a:schemeClr val="dk1"/>
              </a:solidFill>
              <a:highlight>
                <a:schemeClr val="lt2"/>
              </a:highlight>
              <a:latin typeface="Arial"/>
              <a:ea typeface="Arial"/>
              <a:cs typeface="Arial"/>
              <a:sym typeface="Arial"/>
            </a:endParaRPr>
          </a:p>
          <a:p>
            <a:pPr indent="0" lvl="0" marL="0" rtl="0" algn="l">
              <a:lnSpc>
                <a:spcPct val="74000"/>
              </a:lnSpc>
              <a:spcBef>
                <a:spcPts val="1000"/>
              </a:spcBef>
              <a:spcAft>
                <a:spcPts val="0"/>
              </a:spcAft>
              <a:buNone/>
            </a:pP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title</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669900"/>
                </a:solidFill>
                <a:highlight>
                  <a:schemeClr val="lt2"/>
                </a:highlight>
                <a:latin typeface="Consolas"/>
                <a:ea typeface="Consolas"/>
                <a:cs typeface="Consolas"/>
                <a:sym typeface="Consolas"/>
              </a:rPr>
              <a:t>"Post Title 1"</a:t>
            </a: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body</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669900"/>
                </a:solidFill>
                <a:highlight>
                  <a:schemeClr val="lt2"/>
                </a:highlight>
                <a:latin typeface="Consolas"/>
                <a:ea typeface="Consolas"/>
                <a:cs typeface="Consolas"/>
                <a:sym typeface="Consolas"/>
              </a:rPr>
              <a:t>"Body of post."</a:t>
            </a: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category</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669900"/>
                </a:solidFill>
                <a:highlight>
                  <a:schemeClr val="lt2"/>
                </a:highlight>
                <a:latin typeface="Consolas"/>
                <a:ea typeface="Consolas"/>
                <a:cs typeface="Consolas"/>
                <a:sym typeface="Consolas"/>
              </a:rPr>
              <a:t>"News"</a:t>
            </a: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likes</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990055"/>
                </a:solidFill>
                <a:highlight>
                  <a:schemeClr val="lt2"/>
                </a:highlight>
                <a:latin typeface="Consolas"/>
                <a:ea typeface="Consolas"/>
                <a:cs typeface="Consolas"/>
                <a:sym typeface="Consolas"/>
              </a:rPr>
              <a:t>1</a:t>
            </a: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tags</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999999"/>
                </a:solidFill>
                <a:highlight>
                  <a:schemeClr val="lt2"/>
                </a:highlight>
                <a:latin typeface="Consolas"/>
                <a:ea typeface="Consolas"/>
                <a:cs typeface="Consolas"/>
                <a:sym typeface="Consolas"/>
              </a:rPr>
              <a:t>[</a:t>
            </a:r>
            <a:r>
              <a:rPr lang="en-US" sz="1450">
                <a:solidFill>
                  <a:srgbClr val="669900"/>
                </a:solidFill>
                <a:highlight>
                  <a:schemeClr val="lt2"/>
                </a:highlight>
                <a:latin typeface="Consolas"/>
                <a:ea typeface="Consolas"/>
                <a:cs typeface="Consolas"/>
                <a:sym typeface="Consolas"/>
              </a:rPr>
              <a:t>"news"</a:t>
            </a:r>
            <a:r>
              <a:rPr lang="en-US" sz="1450">
                <a:solidFill>
                  <a:srgbClr val="999999"/>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a:t>
            </a:r>
            <a:r>
              <a:rPr lang="en-US" sz="1450">
                <a:solidFill>
                  <a:srgbClr val="669900"/>
                </a:solidFill>
                <a:highlight>
                  <a:schemeClr val="lt2"/>
                </a:highlight>
                <a:latin typeface="Consolas"/>
                <a:ea typeface="Consolas"/>
                <a:cs typeface="Consolas"/>
                <a:sym typeface="Consolas"/>
              </a:rPr>
              <a:t>"events"</a:t>
            </a:r>
            <a:r>
              <a:rPr lang="en-US" sz="1450">
                <a:solidFill>
                  <a:srgbClr val="999999"/>
                </a:solidFill>
                <a:highlight>
                  <a:schemeClr val="lt2"/>
                </a:highlight>
                <a:latin typeface="Consolas"/>
                <a:ea typeface="Consolas"/>
                <a:cs typeface="Consolas"/>
                <a:sym typeface="Consolas"/>
              </a:rPr>
              <a:t>],</a:t>
            </a:r>
            <a:endParaRPr sz="1450">
              <a:solidFill>
                <a:schemeClr val="dk1"/>
              </a:solidFill>
              <a:highlight>
                <a:schemeClr val="lt2"/>
              </a:highlight>
              <a:latin typeface="Consolas"/>
              <a:ea typeface="Consolas"/>
              <a:cs typeface="Consolas"/>
              <a:sym typeface="Consolas"/>
            </a:endParaRPr>
          </a:p>
          <a:p>
            <a:pPr indent="0" lvl="0" marL="0" rtl="0" algn="l">
              <a:lnSpc>
                <a:spcPct val="74000"/>
              </a:lnSpc>
              <a:spcBef>
                <a:spcPts val="1000"/>
              </a:spcBef>
              <a:spcAft>
                <a:spcPts val="0"/>
              </a:spcAft>
              <a:buNone/>
            </a:pPr>
            <a:r>
              <a:rPr lang="en-US" sz="1450">
                <a:solidFill>
                  <a:schemeClr val="dk1"/>
                </a:solidFill>
                <a:highlight>
                  <a:schemeClr val="lt2"/>
                </a:highlight>
                <a:latin typeface="Consolas"/>
                <a:ea typeface="Consolas"/>
                <a:cs typeface="Consolas"/>
                <a:sym typeface="Consolas"/>
              </a:rPr>
              <a:t>	date</a:t>
            </a:r>
            <a:r>
              <a:rPr lang="en-US" sz="1450">
                <a:solidFill>
                  <a:srgbClr val="9A6E3A"/>
                </a:solidFill>
                <a:highlight>
                  <a:schemeClr val="lt2"/>
                </a:highlight>
                <a:latin typeface="Consolas"/>
                <a:ea typeface="Consolas"/>
                <a:cs typeface="Consolas"/>
                <a:sym typeface="Consolas"/>
              </a:rPr>
              <a:t>:</a:t>
            </a:r>
            <a:r>
              <a:rPr lang="en-US" sz="1450">
                <a:solidFill>
                  <a:schemeClr val="dk1"/>
                </a:solidFill>
                <a:highlight>
                  <a:schemeClr val="lt2"/>
                </a:highlight>
                <a:latin typeface="Consolas"/>
                <a:ea typeface="Consolas"/>
                <a:cs typeface="Consolas"/>
                <a:sym typeface="Consolas"/>
              </a:rPr>
              <a:t> Date()</a:t>
            </a:r>
            <a:endParaRPr sz="1450">
              <a:solidFill>
                <a:schemeClr val="dk1"/>
              </a:solidFill>
              <a:highlight>
                <a:schemeClr val="lt2"/>
              </a:highlight>
              <a:latin typeface="Consolas"/>
              <a:ea typeface="Consolas"/>
              <a:cs typeface="Consolas"/>
              <a:sym typeface="Consolas"/>
            </a:endParaRPr>
          </a:p>
          <a:p>
            <a:pPr indent="0" lvl="0" marL="152400" marR="152400" rtl="0" algn="l">
              <a:lnSpc>
                <a:spcPct val="130000"/>
              </a:lnSpc>
              <a:spcBef>
                <a:spcPts val="1200"/>
              </a:spcBef>
              <a:spcAft>
                <a:spcPts val="0"/>
              </a:spcAft>
              <a:buClr>
                <a:schemeClr val="dk1"/>
              </a:buClr>
              <a:buSzPts val="1100"/>
              <a:buFont typeface="Arial"/>
              <a:buNone/>
            </a:pPr>
            <a:r>
              <a:rPr lang="en-US" sz="1450">
                <a:solidFill>
                  <a:srgbClr val="999999"/>
                </a:solidFill>
                <a:highlight>
                  <a:schemeClr val="lt2"/>
                </a:highlight>
                <a:latin typeface="Consolas"/>
                <a:ea typeface="Consolas"/>
                <a:cs typeface="Consolas"/>
                <a:sym typeface="Consolas"/>
              </a:rPr>
              <a:t>}</a:t>
            </a:r>
            <a:endParaRPr sz="1450">
              <a:solidFill>
                <a:srgbClr val="999999"/>
              </a:solidFill>
              <a:highlight>
                <a:schemeClr val="lt2"/>
              </a:highlight>
              <a:latin typeface="Consolas"/>
              <a:ea typeface="Consolas"/>
              <a:cs typeface="Consolas"/>
              <a:sym typeface="Consolas"/>
            </a:endParaRPr>
          </a:p>
          <a:p>
            <a:pPr indent="0" lvl="0" marL="0" rtl="0" algn="l">
              <a:lnSpc>
                <a:spcPct val="74000"/>
              </a:lnSpc>
              <a:spcBef>
                <a:spcPts val="1200"/>
              </a:spcBef>
              <a:spcAft>
                <a:spcPts val="200"/>
              </a:spcAft>
              <a:buNone/>
            </a:pPr>
            <a:r>
              <a:t/>
            </a:r>
            <a:endParaRPr/>
          </a:p>
        </p:txBody>
      </p:sp>
      <p:sp>
        <p:nvSpPr>
          <p:cNvPr id="1029" name="Google Shape;1029;g27676d354a5_0_8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035" name="Google Shape;1035;p7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036" name="Google Shape;1036;p79"/>
          <p:cNvPicPr preferRelativeResize="0"/>
          <p:nvPr/>
        </p:nvPicPr>
        <p:blipFill rotWithShape="1">
          <a:blip r:embed="rId3">
            <a:alphaModFix/>
          </a:blip>
          <a:srcRect b="33200" l="16926" r="52362" t="33201"/>
          <a:stretch/>
        </p:blipFill>
        <p:spPr>
          <a:xfrm>
            <a:off x="890041" y="1340768"/>
            <a:ext cx="7363918" cy="4531642"/>
          </a:xfrm>
          <a:prstGeom prst="rect">
            <a:avLst/>
          </a:prstGeom>
          <a:noFill/>
          <a:ln>
            <a:noFill/>
          </a:ln>
        </p:spPr>
      </p:pic>
      <p:sp>
        <p:nvSpPr>
          <p:cNvPr id="1037" name="Google Shape;1037;p7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7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0"/>
          <p:cNvSpPr txBox="1"/>
          <p:nvPr>
            <p:ph type="title"/>
          </p:nvPr>
        </p:nvSpPr>
        <p:spPr>
          <a:xfrm>
            <a:off x="762000" y="304800"/>
            <a:ext cx="7772400" cy="55399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1"/>
              </a:buClr>
              <a:buSzPct val="100000"/>
              <a:buFont typeface="Libre Franklin"/>
              <a:buNone/>
            </a:pPr>
            <a:r>
              <a:rPr b="1" lang="en-US">
                <a:solidFill>
                  <a:schemeClr val="dk1"/>
                </a:solidFill>
              </a:rPr>
              <a:t>Document  Stores</a:t>
            </a:r>
            <a:endParaRPr/>
          </a:p>
        </p:txBody>
      </p:sp>
      <p:sp>
        <p:nvSpPr>
          <p:cNvPr id="1044" name="Google Shape;1044;p80"/>
          <p:cNvSpPr txBox="1"/>
          <p:nvPr>
            <p:ph idx="1" type="body"/>
          </p:nvPr>
        </p:nvSpPr>
        <p:spPr>
          <a:xfrm>
            <a:off x="685800" y="1371600"/>
            <a:ext cx="8153400" cy="4678204"/>
          </a:xfrm>
          <a:prstGeom prst="rect">
            <a:avLst/>
          </a:prstGeom>
          <a:noFill/>
          <a:ln>
            <a:noFill/>
          </a:ln>
        </p:spPr>
        <p:txBody>
          <a:bodyPr anchorCtr="0" anchor="t" bIns="45700" lIns="91425" spcFirstLastPara="1" rIns="91425" wrap="square" tIns="45700">
            <a:normAutofit/>
          </a:bodyPr>
          <a:lstStyle/>
          <a:p>
            <a:pPr indent="0" lvl="0" marL="0" rtl="0" algn="just">
              <a:lnSpc>
                <a:spcPct val="94000"/>
              </a:lnSpc>
              <a:spcBef>
                <a:spcPts val="0"/>
              </a:spcBef>
              <a:spcAft>
                <a:spcPts val="0"/>
              </a:spcAft>
              <a:buNone/>
            </a:pPr>
            <a:r>
              <a:t/>
            </a:r>
            <a:endParaRPr/>
          </a:p>
          <a:p>
            <a:pPr indent="-384048" lvl="1" marL="914400" rtl="0" algn="just">
              <a:lnSpc>
                <a:spcPct val="94000"/>
              </a:lnSpc>
              <a:spcBef>
                <a:spcPts val="700"/>
              </a:spcBef>
              <a:spcAft>
                <a:spcPts val="0"/>
              </a:spcAft>
              <a:buClr>
                <a:schemeClr val="dk1"/>
              </a:buClr>
              <a:buSzPts val="2000"/>
              <a:buChar char="–"/>
            </a:pPr>
            <a:r>
              <a:rPr lang="en-US">
                <a:solidFill>
                  <a:schemeClr val="dk1"/>
                </a:solidFill>
              </a:rPr>
              <a:t> </a:t>
            </a:r>
            <a:r>
              <a:rPr b="1" lang="en-US" sz="2800">
                <a:solidFill>
                  <a:schemeClr val="dk1"/>
                </a:solidFill>
              </a:rPr>
              <a:t>Data model: </a:t>
            </a:r>
            <a:r>
              <a:rPr lang="en-US" sz="2800">
                <a:solidFill>
                  <a:schemeClr val="dk1"/>
                </a:solidFill>
              </a:rPr>
              <a:t>(key, document) pairs</a:t>
            </a:r>
            <a:endParaRPr/>
          </a:p>
          <a:p>
            <a:pPr indent="-384048" lvl="1" marL="914400" rtl="0" algn="just">
              <a:lnSpc>
                <a:spcPct val="94000"/>
              </a:lnSpc>
              <a:spcBef>
                <a:spcPts val="700"/>
              </a:spcBef>
              <a:spcAft>
                <a:spcPts val="0"/>
              </a:spcAft>
              <a:buClr>
                <a:schemeClr val="dk1"/>
              </a:buClr>
              <a:buSzPts val="2800"/>
              <a:buChar char="–"/>
            </a:pPr>
            <a:r>
              <a:rPr b="1" lang="en-US" sz="2800">
                <a:solidFill>
                  <a:schemeClr val="dk1"/>
                </a:solidFill>
              </a:rPr>
              <a:t>Document: </a:t>
            </a:r>
            <a:r>
              <a:rPr lang="en-US" sz="2800">
                <a:solidFill>
                  <a:schemeClr val="dk1"/>
                </a:solidFill>
              </a:rPr>
              <a:t>JSON, XML, other semistructured formats</a:t>
            </a:r>
            <a:endParaRPr/>
          </a:p>
          <a:p>
            <a:pPr indent="-384048" lvl="1" marL="914400" rtl="0" algn="just">
              <a:lnSpc>
                <a:spcPct val="94000"/>
              </a:lnSpc>
              <a:spcBef>
                <a:spcPts val="700"/>
              </a:spcBef>
              <a:spcAft>
                <a:spcPts val="0"/>
              </a:spcAft>
              <a:buClr>
                <a:schemeClr val="dk1"/>
              </a:buClr>
              <a:buSzPts val="2800"/>
              <a:buChar char="–"/>
            </a:pPr>
            <a:r>
              <a:rPr lang="en-US" sz="2800">
                <a:solidFill>
                  <a:schemeClr val="dk1"/>
                </a:solidFill>
              </a:rPr>
              <a:t> </a:t>
            </a:r>
            <a:r>
              <a:rPr b="1" lang="en-US" sz="2800">
                <a:solidFill>
                  <a:schemeClr val="dk1"/>
                </a:solidFill>
              </a:rPr>
              <a:t>Basic operations: </a:t>
            </a:r>
            <a:r>
              <a:rPr lang="en-US" sz="2800">
                <a:solidFill>
                  <a:schemeClr val="dk1"/>
                </a:solidFill>
              </a:rPr>
              <a:t>Insert(key,document), Fetch(key),  Update(key),  Delete(key)</a:t>
            </a:r>
            <a:endParaRPr/>
          </a:p>
          <a:p>
            <a:pPr indent="-384048" lvl="1" marL="914400" rtl="0" algn="just">
              <a:lnSpc>
                <a:spcPct val="94000"/>
              </a:lnSpc>
              <a:spcBef>
                <a:spcPts val="700"/>
              </a:spcBef>
              <a:spcAft>
                <a:spcPts val="0"/>
              </a:spcAft>
              <a:buClr>
                <a:schemeClr val="dk1"/>
              </a:buClr>
              <a:buSzPts val="2800"/>
              <a:buChar char="–"/>
            </a:pPr>
            <a:r>
              <a:rPr lang="en-US" sz="2800">
                <a:solidFill>
                  <a:schemeClr val="dk1"/>
                </a:solidFill>
              </a:rPr>
              <a:t> Also Fetch based on document contents</a:t>
            </a:r>
            <a:endParaRPr/>
          </a:p>
          <a:p>
            <a:pPr indent="-384048" lvl="0" marL="384048" rtl="0" algn="just">
              <a:lnSpc>
                <a:spcPct val="94000"/>
              </a:lnSpc>
              <a:spcBef>
                <a:spcPts val="1200"/>
              </a:spcBef>
              <a:spcAft>
                <a:spcPts val="0"/>
              </a:spcAft>
              <a:buClr>
                <a:schemeClr val="dk1"/>
              </a:buClr>
              <a:buSzPts val="2000"/>
              <a:buChar char="■"/>
            </a:pPr>
            <a:r>
              <a:rPr b="1" lang="en-US">
                <a:solidFill>
                  <a:schemeClr val="dk1"/>
                </a:solidFill>
              </a:rPr>
              <a:t>Example systems</a:t>
            </a:r>
            <a:endParaRPr/>
          </a:p>
          <a:p>
            <a:pPr indent="-384048" lvl="1" marL="914400" rtl="0" algn="just">
              <a:lnSpc>
                <a:spcPct val="94000"/>
              </a:lnSpc>
              <a:spcBef>
                <a:spcPts val="700"/>
              </a:spcBef>
              <a:spcAft>
                <a:spcPts val="0"/>
              </a:spcAft>
              <a:buClr>
                <a:schemeClr val="dk1"/>
              </a:buClr>
              <a:buSzPts val="2000"/>
              <a:buChar char="–"/>
            </a:pPr>
            <a:r>
              <a:rPr lang="en-US">
                <a:solidFill>
                  <a:schemeClr val="dk1"/>
                </a:solidFill>
              </a:rPr>
              <a:t> </a:t>
            </a:r>
            <a:r>
              <a:rPr lang="en-US" sz="2400">
                <a:solidFill>
                  <a:schemeClr val="dk1"/>
                </a:solidFill>
              </a:rPr>
              <a:t>CouchDB, MongoDB, etc</a:t>
            </a:r>
            <a:endParaRPr sz="2400">
              <a:solidFill>
                <a:schemeClr val="dk1"/>
              </a:solidFill>
            </a:endParaRPr>
          </a:p>
          <a:p>
            <a:pPr indent="-257048" lvl="0" marL="384048" rtl="0" algn="l">
              <a:lnSpc>
                <a:spcPct val="94000"/>
              </a:lnSpc>
              <a:spcBef>
                <a:spcPts val="1200"/>
              </a:spcBef>
              <a:spcAft>
                <a:spcPts val="0"/>
              </a:spcAft>
              <a:buClr>
                <a:schemeClr val="dk2"/>
              </a:buClr>
              <a:buSzPts val="2000"/>
              <a:buNone/>
            </a:pPr>
            <a:r>
              <a:t/>
            </a:r>
            <a:endParaRPr>
              <a:solidFill>
                <a:schemeClr val="dk1"/>
              </a:solidFill>
            </a:endParaRPr>
          </a:p>
        </p:txBody>
      </p:sp>
      <p:sp>
        <p:nvSpPr>
          <p:cNvPr id="1045" name="Google Shape;1045;p8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552781" y="301346"/>
            <a:ext cx="7850479" cy="55399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1"/>
              </a:buClr>
              <a:buSzPct val="100000"/>
              <a:buFont typeface="Libre Franklin"/>
              <a:buNone/>
            </a:pPr>
            <a:r>
              <a:rPr b="1" lang="en-US">
                <a:solidFill>
                  <a:schemeClr val="dk1"/>
                </a:solidFill>
              </a:rPr>
              <a:t>Suitable Use Cases</a:t>
            </a:r>
            <a:endParaRPr/>
          </a:p>
        </p:txBody>
      </p:sp>
      <p:sp>
        <p:nvSpPr>
          <p:cNvPr id="1051" name="Google Shape;1051;p81"/>
          <p:cNvSpPr txBox="1"/>
          <p:nvPr>
            <p:ph idx="1" type="body"/>
          </p:nvPr>
        </p:nvSpPr>
        <p:spPr>
          <a:xfrm>
            <a:off x="552775" y="1371600"/>
            <a:ext cx="8591100" cy="4755000"/>
          </a:xfrm>
          <a:prstGeom prst="rect">
            <a:avLst/>
          </a:prstGeom>
          <a:noFill/>
          <a:ln>
            <a:noFill/>
          </a:ln>
        </p:spPr>
        <p:txBody>
          <a:bodyPr anchorCtr="0" anchor="t" bIns="45700" lIns="91425" spcFirstLastPara="1" rIns="91425" wrap="square" tIns="45700">
            <a:normAutofit fontScale="25000"/>
          </a:bodyPr>
          <a:lstStyle/>
          <a:p>
            <a:pPr indent="0" lvl="0" marL="0" rtl="0" algn="l">
              <a:lnSpc>
                <a:spcPct val="150000"/>
              </a:lnSpc>
              <a:spcBef>
                <a:spcPts val="1200"/>
              </a:spcBef>
              <a:spcAft>
                <a:spcPts val="0"/>
              </a:spcAft>
              <a:buNone/>
            </a:pPr>
            <a:r>
              <a:t/>
            </a:r>
            <a:endParaRPr/>
          </a:p>
          <a:p>
            <a:pPr indent="-455783" lvl="0" marL="571500" rtl="0" algn="l">
              <a:lnSpc>
                <a:spcPct val="150000"/>
              </a:lnSpc>
              <a:spcBef>
                <a:spcPts val="1200"/>
              </a:spcBef>
              <a:spcAft>
                <a:spcPts val="0"/>
              </a:spcAft>
              <a:buClr>
                <a:schemeClr val="dk1"/>
              </a:buClr>
              <a:buSzPct val="100000"/>
              <a:buFont typeface="Arial"/>
              <a:buChar char="•"/>
            </a:pPr>
            <a:r>
              <a:rPr b="1" lang="en-US" sz="6030">
                <a:solidFill>
                  <a:schemeClr val="dk1"/>
                </a:solidFill>
              </a:rPr>
              <a:t>Web Analytics or Real time Analysis</a:t>
            </a:r>
            <a:endParaRPr b="1" sz="6030">
              <a:solidFill>
                <a:schemeClr val="dk1"/>
              </a:solidFill>
            </a:endParaRPr>
          </a:p>
          <a:p>
            <a:pPr indent="0" lvl="0" marL="0" rtl="0" algn="l">
              <a:lnSpc>
                <a:spcPct val="120000"/>
              </a:lnSpc>
              <a:spcBef>
                <a:spcPts val="1400"/>
              </a:spcBef>
              <a:spcAft>
                <a:spcPts val="0"/>
              </a:spcAft>
              <a:buNone/>
            </a:pPr>
            <a:r>
              <a:rPr lang="en-US" sz="5201">
                <a:solidFill>
                  <a:schemeClr val="dk1"/>
                </a:solidFill>
                <a:highlight>
                  <a:schemeClr val="lt2"/>
                </a:highlight>
                <a:latin typeface="Open Sans"/>
                <a:ea typeface="Open Sans"/>
                <a:cs typeface="Open Sans"/>
                <a:sym typeface="Open Sans"/>
              </a:rPr>
              <a:t>User Generated Content</a:t>
            </a:r>
            <a:endParaRPr sz="5201">
              <a:solidFill>
                <a:schemeClr val="dk1"/>
              </a:solidFill>
              <a:highlight>
                <a:schemeClr val="lt2"/>
              </a:highlight>
              <a:latin typeface="Open Sans"/>
              <a:ea typeface="Open Sans"/>
              <a:cs typeface="Open Sans"/>
              <a:sym typeface="Open Sans"/>
            </a:endParaRPr>
          </a:p>
          <a:p>
            <a:pPr indent="-354708" lvl="0" marL="384048" rtl="0" algn="l">
              <a:lnSpc>
                <a:spcPct val="115000"/>
              </a:lnSpc>
              <a:spcBef>
                <a:spcPts val="400"/>
              </a:spcBef>
              <a:spcAft>
                <a:spcPts val="0"/>
              </a:spcAft>
              <a:buClr>
                <a:schemeClr val="dk1"/>
              </a:buClr>
              <a:buSzPct val="100000"/>
              <a:buFont typeface="Open Sans"/>
              <a:buChar char="•"/>
            </a:pPr>
            <a:r>
              <a:rPr lang="en-US" sz="5351">
                <a:solidFill>
                  <a:schemeClr val="dk1"/>
                </a:solidFill>
                <a:highlight>
                  <a:schemeClr val="lt2"/>
                </a:highlight>
                <a:latin typeface="Open Sans"/>
                <a:ea typeface="Open Sans"/>
                <a:cs typeface="Open Sans"/>
                <a:sym typeface="Open Sans"/>
              </a:rPr>
              <a:t>Chat sessions</a:t>
            </a:r>
            <a:endParaRPr sz="5351">
              <a:solidFill>
                <a:schemeClr val="dk1"/>
              </a:solidFill>
              <a:highlight>
                <a:schemeClr val="lt2"/>
              </a:highlight>
              <a:latin typeface="Open Sans"/>
              <a:ea typeface="Open Sans"/>
              <a:cs typeface="Open Sans"/>
              <a:sym typeface="Open Sans"/>
            </a:endParaRPr>
          </a:p>
          <a:p>
            <a:pPr indent="-354708" lvl="0" marL="384048" rtl="0" algn="l">
              <a:lnSpc>
                <a:spcPct val="115000"/>
              </a:lnSpc>
              <a:spcBef>
                <a:spcPts val="0"/>
              </a:spcBef>
              <a:spcAft>
                <a:spcPts val="0"/>
              </a:spcAft>
              <a:buClr>
                <a:schemeClr val="dk1"/>
              </a:buClr>
              <a:buSzPct val="100000"/>
              <a:buFont typeface="Open Sans"/>
              <a:buChar char="•"/>
            </a:pPr>
            <a:r>
              <a:rPr lang="en-US" sz="5351">
                <a:solidFill>
                  <a:schemeClr val="dk1"/>
                </a:solidFill>
                <a:highlight>
                  <a:schemeClr val="lt2"/>
                </a:highlight>
                <a:latin typeface="Open Sans"/>
                <a:ea typeface="Open Sans"/>
                <a:cs typeface="Open Sans"/>
                <a:sym typeface="Open Sans"/>
              </a:rPr>
              <a:t>Tweets</a:t>
            </a:r>
            <a:endParaRPr sz="5351">
              <a:solidFill>
                <a:schemeClr val="dk1"/>
              </a:solidFill>
              <a:highlight>
                <a:schemeClr val="lt2"/>
              </a:highlight>
              <a:latin typeface="Open Sans"/>
              <a:ea typeface="Open Sans"/>
              <a:cs typeface="Open Sans"/>
              <a:sym typeface="Open Sans"/>
            </a:endParaRPr>
          </a:p>
          <a:p>
            <a:pPr indent="-354708" lvl="0" marL="384048" rtl="0" algn="l">
              <a:lnSpc>
                <a:spcPct val="115000"/>
              </a:lnSpc>
              <a:spcBef>
                <a:spcPts val="0"/>
              </a:spcBef>
              <a:spcAft>
                <a:spcPts val="0"/>
              </a:spcAft>
              <a:buClr>
                <a:schemeClr val="dk1"/>
              </a:buClr>
              <a:buSzPct val="100000"/>
              <a:buFont typeface="Open Sans"/>
              <a:buChar char="•"/>
            </a:pPr>
            <a:r>
              <a:rPr lang="en-US" sz="5351">
                <a:solidFill>
                  <a:schemeClr val="dk1"/>
                </a:solidFill>
                <a:highlight>
                  <a:schemeClr val="lt2"/>
                </a:highlight>
                <a:latin typeface="Open Sans"/>
                <a:ea typeface="Open Sans"/>
                <a:cs typeface="Open Sans"/>
                <a:sym typeface="Open Sans"/>
              </a:rPr>
              <a:t>Blog posts</a:t>
            </a:r>
            <a:endParaRPr sz="5351">
              <a:solidFill>
                <a:schemeClr val="dk1"/>
              </a:solidFill>
              <a:highlight>
                <a:schemeClr val="lt2"/>
              </a:highlight>
              <a:latin typeface="Open Sans"/>
              <a:ea typeface="Open Sans"/>
              <a:cs typeface="Open Sans"/>
              <a:sym typeface="Open Sans"/>
            </a:endParaRPr>
          </a:p>
          <a:p>
            <a:pPr indent="-354708" lvl="0" marL="384048" rtl="0" algn="l">
              <a:lnSpc>
                <a:spcPct val="115000"/>
              </a:lnSpc>
              <a:spcBef>
                <a:spcPts val="0"/>
              </a:spcBef>
              <a:spcAft>
                <a:spcPts val="0"/>
              </a:spcAft>
              <a:buClr>
                <a:schemeClr val="dk1"/>
              </a:buClr>
              <a:buSzPct val="100000"/>
              <a:buFont typeface="Open Sans"/>
              <a:buChar char="•"/>
            </a:pPr>
            <a:r>
              <a:rPr lang="en-US" sz="5351">
                <a:solidFill>
                  <a:schemeClr val="dk1"/>
                </a:solidFill>
                <a:highlight>
                  <a:schemeClr val="lt2"/>
                </a:highlight>
                <a:latin typeface="Open Sans"/>
                <a:ea typeface="Open Sans"/>
                <a:cs typeface="Open Sans"/>
                <a:sym typeface="Open Sans"/>
              </a:rPr>
              <a:t>Ratings</a:t>
            </a:r>
            <a:endParaRPr sz="5351">
              <a:solidFill>
                <a:schemeClr val="dk1"/>
              </a:solidFill>
              <a:highlight>
                <a:schemeClr val="lt2"/>
              </a:highlight>
              <a:latin typeface="Open Sans"/>
              <a:ea typeface="Open Sans"/>
              <a:cs typeface="Open Sans"/>
              <a:sym typeface="Open Sans"/>
            </a:endParaRPr>
          </a:p>
          <a:p>
            <a:pPr indent="-354708" lvl="0" marL="384048" rtl="0" algn="l">
              <a:lnSpc>
                <a:spcPct val="115000"/>
              </a:lnSpc>
              <a:spcBef>
                <a:spcPts val="0"/>
              </a:spcBef>
              <a:spcAft>
                <a:spcPts val="0"/>
              </a:spcAft>
              <a:buClr>
                <a:schemeClr val="dk1"/>
              </a:buClr>
              <a:buSzPct val="100000"/>
              <a:buFont typeface="Open Sans"/>
              <a:buChar char="•"/>
            </a:pPr>
            <a:r>
              <a:rPr lang="en-US" sz="5351">
                <a:solidFill>
                  <a:schemeClr val="dk1"/>
                </a:solidFill>
                <a:highlight>
                  <a:schemeClr val="lt2"/>
                </a:highlight>
                <a:latin typeface="Open Sans"/>
                <a:ea typeface="Open Sans"/>
                <a:cs typeface="Open Sans"/>
                <a:sym typeface="Open Sans"/>
              </a:rPr>
              <a:t>Comments</a:t>
            </a:r>
            <a:endParaRPr b="1" sz="6901">
              <a:solidFill>
                <a:schemeClr val="dk1"/>
              </a:solidFill>
            </a:endParaRPr>
          </a:p>
          <a:p>
            <a:pPr indent="-417194" lvl="0" marL="571500" rtl="0" algn="l">
              <a:lnSpc>
                <a:spcPct val="150000"/>
              </a:lnSpc>
              <a:spcBef>
                <a:spcPts val="1200"/>
              </a:spcBef>
              <a:spcAft>
                <a:spcPts val="0"/>
              </a:spcAft>
              <a:buClr>
                <a:schemeClr val="dk1"/>
              </a:buClr>
              <a:buSzPct val="46742"/>
              <a:buFont typeface="Arial"/>
              <a:buChar char="•"/>
            </a:pPr>
            <a:r>
              <a:rPr b="1" lang="en-US" sz="7701">
                <a:solidFill>
                  <a:schemeClr val="dk1"/>
                </a:solidFill>
              </a:rPr>
              <a:t>E-com</a:t>
            </a:r>
            <a:r>
              <a:rPr b="1" lang="en-US" sz="6030">
                <a:solidFill>
                  <a:schemeClr val="dk1"/>
                </a:solidFill>
              </a:rPr>
              <a:t>merce Applications</a:t>
            </a:r>
            <a:endParaRPr b="1" sz="6030">
              <a:solidFill>
                <a:schemeClr val="dk1"/>
              </a:solidFill>
            </a:endParaRPr>
          </a:p>
          <a:p>
            <a:pPr indent="0" lvl="0" marL="0" rtl="0" algn="l">
              <a:lnSpc>
                <a:spcPct val="120000"/>
              </a:lnSpc>
              <a:spcBef>
                <a:spcPts val="1400"/>
              </a:spcBef>
              <a:spcAft>
                <a:spcPts val="0"/>
              </a:spcAft>
              <a:buNone/>
            </a:pPr>
            <a:r>
              <a:rPr lang="en-US" sz="4847">
                <a:solidFill>
                  <a:schemeClr val="dk1"/>
                </a:solidFill>
                <a:highlight>
                  <a:schemeClr val="lt2"/>
                </a:highlight>
                <a:latin typeface="Open Sans"/>
                <a:ea typeface="Open Sans"/>
                <a:cs typeface="Open Sans"/>
                <a:sym typeface="Open Sans"/>
              </a:rPr>
              <a:t>Catalog Data</a:t>
            </a:r>
            <a:endParaRPr sz="4847">
              <a:solidFill>
                <a:schemeClr val="dk1"/>
              </a:solidFill>
              <a:highlight>
                <a:schemeClr val="lt2"/>
              </a:highlight>
              <a:latin typeface="Open Sans"/>
              <a:ea typeface="Open Sans"/>
              <a:cs typeface="Open Sans"/>
              <a:sym typeface="Open Sans"/>
            </a:endParaRPr>
          </a:p>
          <a:p>
            <a:pPr indent="-307928" lvl="0" marL="457200" rtl="0" algn="l">
              <a:lnSpc>
                <a:spcPct val="115000"/>
              </a:lnSpc>
              <a:spcBef>
                <a:spcPts val="400"/>
              </a:spcBef>
              <a:spcAft>
                <a:spcPts val="0"/>
              </a:spcAft>
              <a:buClr>
                <a:schemeClr val="dk1"/>
              </a:buClr>
              <a:buSzPct val="100000"/>
              <a:buFont typeface="Open Sans"/>
              <a:buChar char="●"/>
            </a:pPr>
            <a:r>
              <a:rPr lang="en-US" sz="4997">
                <a:solidFill>
                  <a:schemeClr val="dk1"/>
                </a:solidFill>
                <a:highlight>
                  <a:schemeClr val="lt2"/>
                </a:highlight>
                <a:latin typeface="Open Sans"/>
                <a:ea typeface="Open Sans"/>
                <a:cs typeface="Open Sans"/>
                <a:sym typeface="Open Sans"/>
              </a:rPr>
              <a:t>User accounts</a:t>
            </a:r>
            <a:endParaRPr sz="4997">
              <a:solidFill>
                <a:schemeClr val="dk1"/>
              </a:solidFill>
              <a:highlight>
                <a:schemeClr val="lt2"/>
              </a:highlight>
              <a:latin typeface="Open Sans"/>
              <a:ea typeface="Open Sans"/>
              <a:cs typeface="Open Sans"/>
              <a:sym typeface="Open Sans"/>
            </a:endParaRPr>
          </a:p>
          <a:p>
            <a:pPr indent="-307928" lvl="0" marL="457200" rtl="0" algn="l">
              <a:lnSpc>
                <a:spcPct val="115000"/>
              </a:lnSpc>
              <a:spcBef>
                <a:spcPts val="0"/>
              </a:spcBef>
              <a:spcAft>
                <a:spcPts val="0"/>
              </a:spcAft>
              <a:buClr>
                <a:schemeClr val="dk1"/>
              </a:buClr>
              <a:buSzPct val="100000"/>
              <a:buFont typeface="Open Sans"/>
              <a:buChar char="●"/>
            </a:pPr>
            <a:r>
              <a:rPr lang="en-US" sz="4997">
                <a:solidFill>
                  <a:schemeClr val="dk1"/>
                </a:solidFill>
                <a:highlight>
                  <a:schemeClr val="lt2"/>
                </a:highlight>
                <a:latin typeface="Open Sans"/>
                <a:ea typeface="Open Sans"/>
                <a:cs typeface="Open Sans"/>
                <a:sym typeface="Open Sans"/>
              </a:rPr>
              <a:t>Product catalogs</a:t>
            </a:r>
            <a:endParaRPr sz="4997">
              <a:solidFill>
                <a:schemeClr val="dk1"/>
              </a:solidFill>
              <a:highlight>
                <a:schemeClr val="lt2"/>
              </a:highlight>
              <a:latin typeface="Open Sans"/>
              <a:ea typeface="Open Sans"/>
              <a:cs typeface="Open Sans"/>
              <a:sym typeface="Open Sans"/>
            </a:endParaRPr>
          </a:p>
          <a:p>
            <a:pPr indent="-307928" lvl="0" marL="457200" rtl="0" algn="l">
              <a:lnSpc>
                <a:spcPct val="115000"/>
              </a:lnSpc>
              <a:spcBef>
                <a:spcPts val="0"/>
              </a:spcBef>
              <a:spcAft>
                <a:spcPts val="0"/>
              </a:spcAft>
              <a:buClr>
                <a:schemeClr val="dk1"/>
              </a:buClr>
              <a:buSzPct val="100000"/>
              <a:buFont typeface="Open Sans"/>
              <a:buChar char="●"/>
            </a:pPr>
            <a:r>
              <a:rPr lang="en-US" sz="4997">
                <a:solidFill>
                  <a:schemeClr val="dk1"/>
                </a:solidFill>
                <a:highlight>
                  <a:schemeClr val="lt2"/>
                </a:highlight>
                <a:latin typeface="Open Sans"/>
                <a:ea typeface="Open Sans"/>
                <a:cs typeface="Open Sans"/>
                <a:sym typeface="Open Sans"/>
              </a:rPr>
              <a:t>Device </a:t>
            </a:r>
            <a:r>
              <a:rPr lang="en-US" sz="4997">
                <a:solidFill>
                  <a:schemeClr val="dk1"/>
                </a:solidFill>
                <a:highlight>
                  <a:schemeClr val="lt2"/>
                </a:highlight>
                <a:latin typeface="Open Sans"/>
                <a:ea typeface="Open Sans"/>
                <a:cs typeface="Open Sans"/>
                <a:sym typeface="Open Sans"/>
              </a:rPr>
              <a:t>registered</a:t>
            </a:r>
            <a:endParaRPr sz="4997">
              <a:solidFill>
                <a:schemeClr val="dk1"/>
              </a:solidFill>
              <a:highlight>
                <a:schemeClr val="lt2"/>
              </a:highlight>
              <a:latin typeface="Open Sans"/>
              <a:ea typeface="Open Sans"/>
              <a:cs typeface="Open Sans"/>
              <a:sym typeface="Open Sans"/>
            </a:endParaRPr>
          </a:p>
          <a:p>
            <a:pPr indent="-307928" lvl="0" marL="457200" rtl="0" algn="l">
              <a:lnSpc>
                <a:spcPct val="115000"/>
              </a:lnSpc>
              <a:spcBef>
                <a:spcPts val="0"/>
              </a:spcBef>
              <a:spcAft>
                <a:spcPts val="0"/>
              </a:spcAft>
              <a:buClr>
                <a:schemeClr val="dk1"/>
              </a:buClr>
              <a:buSzPct val="100000"/>
              <a:buFont typeface="Open Sans"/>
              <a:buChar char="●"/>
            </a:pPr>
            <a:r>
              <a:rPr lang="en-US" sz="4997">
                <a:solidFill>
                  <a:schemeClr val="dk1"/>
                </a:solidFill>
                <a:highlight>
                  <a:schemeClr val="lt2"/>
                </a:highlight>
                <a:latin typeface="Open Sans"/>
                <a:ea typeface="Open Sans"/>
                <a:cs typeface="Open Sans"/>
                <a:sym typeface="Open Sans"/>
              </a:rPr>
              <a:t>Billing details</a:t>
            </a:r>
            <a:endParaRPr sz="4997">
              <a:solidFill>
                <a:schemeClr val="dk1"/>
              </a:solidFill>
              <a:highlight>
                <a:schemeClr val="lt2"/>
              </a:highlight>
              <a:latin typeface="Open Sans"/>
              <a:ea typeface="Open Sans"/>
              <a:cs typeface="Open Sans"/>
              <a:sym typeface="Open Sans"/>
            </a:endParaRPr>
          </a:p>
          <a:p>
            <a:pPr indent="0" lvl="0" marL="384048" rtl="0" algn="l">
              <a:lnSpc>
                <a:spcPct val="150000"/>
              </a:lnSpc>
              <a:spcBef>
                <a:spcPts val="1200"/>
              </a:spcBef>
              <a:spcAft>
                <a:spcPts val="0"/>
              </a:spcAft>
              <a:buNone/>
            </a:pPr>
            <a:r>
              <a:t/>
            </a:r>
            <a:endParaRPr b="1" sz="3600">
              <a:solidFill>
                <a:schemeClr val="dk1"/>
              </a:solidFill>
            </a:endParaRPr>
          </a:p>
        </p:txBody>
      </p:sp>
      <p:sp>
        <p:nvSpPr>
          <p:cNvPr id="1052" name="Google Shape;1052;p8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8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2"/>
          <p:cNvSpPr txBox="1"/>
          <p:nvPr>
            <p:ph type="title"/>
          </p:nvPr>
        </p:nvSpPr>
        <p:spPr>
          <a:xfrm>
            <a:off x="1219200" y="234125"/>
            <a:ext cx="4809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chemeClr val="dk2"/>
              </a:buClr>
              <a:buSzPts val="4000"/>
              <a:buFont typeface="Arial"/>
              <a:buNone/>
            </a:pPr>
            <a:r>
              <a:rPr b="1" lang="en-US" sz="4000">
                <a:latin typeface="Arial"/>
                <a:ea typeface="Arial"/>
                <a:cs typeface="Arial"/>
                <a:sym typeface="Arial"/>
              </a:rPr>
              <a:t>Graph-Based</a:t>
            </a:r>
            <a:endParaRPr sz="4000">
              <a:latin typeface="Arial"/>
              <a:ea typeface="Arial"/>
              <a:cs typeface="Arial"/>
              <a:sym typeface="Arial"/>
            </a:endParaRPr>
          </a:p>
        </p:txBody>
      </p:sp>
      <p:sp>
        <p:nvSpPr>
          <p:cNvPr id="1059" name="Google Shape;1059;p82"/>
          <p:cNvSpPr txBox="1"/>
          <p:nvPr/>
        </p:nvSpPr>
        <p:spPr>
          <a:xfrm>
            <a:off x="914400" y="1143000"/>
            <a:ext cx="7989900" cy="5510700"/>
          </a:xfrm>
          <a:prstGeom prst="rect">
            <a:avLst/>
          </a:prstGeom>
          <a:noFill/>
          <a:ln>
            <a:noFill/>
          </a:ln>
        </p:spPr>
        <p:txBody>
          <a:bodyPr anchorCtr="0" anchor="t" bIns="0" lIns="0" spcFirstLastPara="1" rIns="0" wrap="square" tIns="48875">
            <a:spAutoFit/>
          </a:bodyPr>
          <a:lstStyle/>
          <a:p>
            <a:pPr indent="-274319" lvl="0" marL="286385" marR="0" rtl="0" algn="just">
              <a:lnSpc>
                <a:spcPct val="100000"/>
              </a:lnSpc>
              <a:spcBef>
                <a:spcPts val="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 graph database stores data in a graph.</a:t>
            </a:r>
            <a:endParaRPr sz="2600">
              <a:solidFill>
                <a:schemeClr val="dk1"/>
              </a:solidFill>
              <a:latin typeface="Times New Roman"/>
              <a:ea typeface="Times New Roman"/>
              <a:cs typeface="Times New Roman"/>
              <a:sym typeface="Times New Roman"/>
            </a:endParaRPr>
          </a:p>
          <a:p>
            <a:pPr indent="-274319" lvl="0" marL="286385" marR="318770" rtl="0" algn="just">
              <a:lnSpc>
                <a:spcPct val="108076"/>
              </a:lnSpc>
              <a:spcBef>
                <a:spcPts val="64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It is capable of elegantly representing any kind of data in a  highly accessible way.</a:t>
            </a:r>
            <a:endParaRPr sz="2600">
              <a:solidFill>
                <a:schemeClr val="dk1"/>
              </a:solidFill>
              <a:latin typeface="Times New Roman"/>
              <a:ea typeface="Times New Roman"/>
              <a:cs typeface="Times New Roman"/>
              <a:sym typeface="Times New Roman"/>
            </a:endParaRPr>
          </a:p>
          <a:p>
            <a:pPr indent="-274319" lvl="0" marL="286385" marR="424180" rtl="0" algn="just">
              <a:lnSpc>
                <a:spcPct val="108076"/>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  graph type database stores entities as well the relations  amongst those entities.</a:t>
            </a:r>
            <a:endParaRPr sz="2600">
              <a:solidFill>
                <a:schemeClr val="dk1"/>
              </a:solidFill>
              <a:latin typeface="Times New Roman"/>
              <a:ea typeface="Times New Roman"/>
              <a:cs typeface="Times New Roman"/>
              <a:sym typeface="Times New Roman"/>
            </a:endParaRPr>
          </a:p>
          <a:p>
            <a:pPr indent="-274319" lvl="0" marL="286385" marR="5080" rtl="0" algn="just">
              <a:lnSpc>
                <a:spcPct val="90000"/>
              </a:lnSpc>
              <a:spcBef>
                <a:spcPts val="555"/>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The entity is stored as a node such as a </a:t>
            </a:r>
            <a:endParaRPr sz="2600">
              <a:solidFill>
                <a:schemeClr val="dk1"/>
              </a:solidFill>
              <a:latin typeface="Times New Roman"/>
              <a:ea typeface="Times New Roman"/>
              <a:cs typeface="Times New Roman"/>
              <a:sym typeface="Times New Roman"/>
            </a:endParaRPr>
          </a:p>
          <a:p>
            <a:pPr indent="0" lvl="0" marL="457200" marR="5080" rtl="0" algn="just">
              <a:lnSpc>
                <a:spcPct val="90000"/>
              </a:lnSpc>
              <a:spcBef>
                <a:spcPts val="555"/>
              </a:spcBef>
              <a:spcAft>
                <a:spcPts val="0"/>
              </a:spcAft>
              <a:buNone/>
            </a:pPr>
            <a:r>
              <a:rPr lang="en-US" sz="2600">
                <a:solidFill>
                  <a:schemeClr val="dk1"/>
                </a:solidFill>
                <a:latin typeface="Times New Roman"/>
                <a:ea typeface="Times New Roman"/>
                <a:cs typeface="Times New Roman"/>
                <a:sym typeface="Times New Roman"/>
              </a:rPr>
              <a:t>student or business  with the relationship as edges. An edge gives a relationship  between nodes. </a:t>
            </a:r>
            <a:endParaRPr sz="2600">
              <a:solidFill>
                <a:schemeClr val="dk1"/>
              </a:solidFill>
              <a:latin typeface="Times New Roman"/>
              <a:ea typeface="Times New Roman"/>
              <a:cs typeface="Times New Roman"/>
              <a:sym typeface="Times New Roman"/>
            </a:endParaRPr>
          </a:p>
          <a:p>
            <a:pPr indent="-274319" lvl="0" marL="286385" marR="5080" rtl="0" algn="just">
              <a:lnSpc>
                <a:spcPct val="90000"/>
              </a:lnSpc>
              <a:spcBef>
                <a:spcPts val="555"/>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Every node and edge has a unique identifier.</a:t>
            </a:r>
            <a:endParaRPr sz="2600">
              <a:solidFill>
                <a:schemeClr val="dk1"/>
              </a:solidFill>
              <a:latin typeface="Times New Roman"/>
              <a:ea typeface="Times New Roman"/>
              <a:cs typeface="Times New Roman"/>
              <a:sym typeface="Times New Roman"/>
            </a:endParaRPr>
          </a:p>
          <a:p>
            <a:pPr indent="-274319" lvl="0" marL="286385" marR="935355" rtl="0" algn="just">
              <a:lnSpc>
                <a:spcPct val="90000"/>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An edge always has a start node, end node, type, and  direction, and an edge can describe parent-child  relationships, actions, ownership, and the like.</a:t>
            </a:r>
            <a:endParaRPr sz="2600">
              <a:solidFill>
                <a:schemeClr val="dk1"/>
              </a:solidFill>
              <a:latin typeface="Times New Roman"/>
              <a:ea typeface="Times New Roman"/>
              <a:cs typeface="Times New Roman"/>
              <a:sym typeface="Times New Roman"/>
            </a:endParaRPr>
          </a:p>
        </p:txBody>
      </p:sp>
      <p:sp>
        <p:nvSpPr>
          <p:cNvPr id="1060" name="Google Shape;1060;p8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8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23ea661b63e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68" name="Google Shape;1068;g23ea661b63e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069" name="Google Shape;1069;g23ea661b63e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70" name="Google Shape;1070;g23ea661b63e_0_0"/>
          <p:cNvPicPr preferRelativeResize="0"/>
          <p:nvPr/>
        </p:nvPicPr>
        <p:blipFill>
          <a:blip r:embed="rId3">
            <a:alphaModFix/>
          </a:blip>
          <a:stretch>
            <a:fillRect/>
          </a:stretch>
        </p:blipFill>
        <p:spPr>
          <a:xfrm>
            <a:off x="285750" y="1428750"/>
            <a:ext cx="8572500" cy="400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1"/>
          <p:cNvSpPr/>
          <p:nvPr/>
        </p:nvSpPr>
        <p:spPr>
          <a:xfrm>
            <a:off x="609600" y="914400"/>
            <a:ext cx="7848600" cy="5334000"/>
          </a:xfrm>
          <a:custGeom>
            <a:rect b="b" l="l" r="r" t="t"/>
            <a:pathLst>
              <a:path extrusionOk="0" h="5334000" w="7848600">
                <a:moveTo>
                  <a:pt x="0" y="5334000"/>
                </a:moveTo>
                <a:lnTo>
                  <a:pt x="7848600" y="5334000"/>
                </a:lnTo>
                <a:lnTo>
                  <a:pt x="7848600" y="0"/>
                </a:lnTo>
                <a:lnTo>
                  <a:pt x="0" y="0"/>
                </a:lnTo>
                <a:lnTo>
                  <a:pt x="0" y="53340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274319" lvl="0" marL="286385" marR="501650" rtl="0" algn="just">
              <a:spcBef>
                <a:spcPts val="0"/>
              </a:spcBef>
              <a:spcAft>
                <a:spcPts val="0"/>
              </a:spcAft>
              <a:buClr>
                <a:srgbClr val="D24717"/>
              </a:buClr>
              <a:buSzPts val="2200"/>
              <a:buFont typeface="Quattrocento Sans"/>
              <a:buChar char="⚫"/>
            </a:pPr>
            <a:r>
              <a:rPr b="1" lang="en-US" sz="2400">
                <a:solidFill>
                  <a:schemeClr val="dk1"/>
                </a:solidFill>
                <a:latin typeface="Times New Roman"/>
                <a:ea typeface="Times New Roman"/>
                <a:cs typeface="Times New Roman"/>
                <a:sym typeface="Times New Roman"/>
              </a:rPr>
              <a:t>Personal Database: </a:t>
            </a:r>
            <a:r>
              <a:rPr lang="en-US" sz="2400">
                <a:solidFill>
                  <a:schemeClr val="dk1"/>
                </a:solidFill>
                <a:latin typeface="Times New Roman"/>
                <a:ea typeface="Times New Roman"/>
                <a:cs typeface="Times New Roman"/>
                <a:sym typeface="Times New Roman"/>
              </a:rPr>
              <a:t>Collecting and storing data on the  user's system defines a Personal Database. This database is  basically designed for a single user.</a:t>
            </a:r>
            <a:endParaRPr/>
          </a:p>
          <a:p>
            <a:pPr indent="-274319" lvl="0" marL="286385" marR="5080" rtl="0" algn="just">
              <a:spcBef>
                <a:spcPts val="600"/>
              </a:spcBef>
              <a:spcAft>
                <a:spcPts val="0"/>
              </a:spcAft>
              <a:buClr>
                <a:srgbClr val="D24717"/>
              </a:buClr>
              <a:buSzPts val="2200"/>
              <a:buFont typeface="Quattrocento Sans"/>
              <a:buChar char="⚫"/>
            </a:pPr>
            <a:r>
              <a:rPr b="1" lang="en-US" sz="2400">
                <a:solidFill>
                  <a:schemeClr val="dk1"/>
                </a:solidFill>
                <a:latin typeface="Times New Roman"/>
                <a:ea typeface="Times New Roman"/>
                <a:cs typeface="Times New Roman"/>
                <a:sym typeface="Times New Roman"/>
              </a:rPr>
              <a:t>Operational Database: </a:t>
            </a:r>
            <a:r>
              <a:rPr lang="en-US" sz="2400">
                <a:solidFill>
                  <a:schemeClr val="dk1"/>
                </a:solidFill>
                <a:latin typeface="Times New Roman"/>
                <a:ea typeface="Times New Roman"/>
                <a:cs typeface="Times New Roman"/>
                <a:sym typeface="Times New Roman"/>
              </a:rPr>
              <a:t>The type of database which creates  and updates the database in real-time. It is basically designed  for executing and handling the daily data operations in several  businesses. For example, An organization uses operational  databases for managing per day transactions.</a:t>
            </a:r>
            <a:endParaRPr/>
          </a:p>
          <a:p>
            <a:pPr indent="-274319" lvl="0" marL="286385" marR="242570" rtl="0" algn="just">
              <a:spcBef>
                <a:spcPts val="600"/>
              </a:spcBef>
              <a:spcAft>
                <a:spcPts val="0"/>
              </a:spcAft>
              <a:buClr>
                <a:srgbClr val="D24717"/>
              </a:buClr>
              <a:buSzPts val="2200"/>
              <a:buFont typeface="Quattrocento Sans"/>
              <a:buChar char="⚫"/>
            </a:pPr>
            <a:r>
              <a:rPr b="1" lang="en-US" sz="2400">
                <a:solidFill>
                  <a:schemeClr val="dk1"/>
                </a:solidFill>
                <a:latin typeface="Times New Roman"/>
                <a:ea typeface="Times New Roman"/>
                <a:cs typeface="Times New Roman"/>
                <a:sym typeface="Times New Roman"/>
              </a:rPr>
              <a:t>Enterprise Database: </a:t>
            </a:r>
            <a:r>
              <a:rPr lang="en-US" sz="2400">
                <a:solidFill>
                  <a:schemeClr val="dk1"/>
                </a:solidFill>
                <a:latin typeface="Times New Roman"/>
                <a:ea typeface="Times New Roman"/>
                <a:cs typeface="Times New Roman"/>
                <a:sym typeface="Times New Roman"/>
              </a:rPr>
              <a:t>Large organizations or enterprises  use this database for managing a massive amount of data. It  helps organizations to increase and improve their efficiency.  Such a database allows simultaneous access to users.</a:t>
            </a:r>
            <a:endParaRPr/>
          </a:p>
          <a:p>
            <a:pPr indent="0" lvl="0" marL="0" marR="0" rtl="0" algn="just">
              <a:spcBef>
                <a:spcPts val="0"/>
              </a:spcBef>
              <a:spcAft>
                <a:spcPts val="0"/>
              </a:spcAft>
              <a:buClr>
                <a:schemeClr val="dk1"/>
              </a:buClr>
              <a:buSzPts val="2400"/>
              <a:buFont typeface="Libre Franklin"/>
              <a:buNone/>
            </a:pPr>
            <a:r>
              <a:t/>
            </a:r>
            <a:endParaRPr sz="2400">
              <a:solidFill>
                <a:schemeClr val="dk1"/>
              </a:solidFill>
              <a:latin typeface="Libre Franklin"/>
              <a:ea typeface="Libre Franklin"/>
              <a:cs typeface="Libre Franklin"/>
              <a:sym typeface="Libre Franklin"/>
            </a:endParaRPr>
          </a:p>
        </p:txBody>
      </p:sp>
      <p:sp>
        <p:nvSpPr>
          <p:cNvPr id="201" name="Google Shape;201;p1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23ea661b63e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77" name="Google Shape;1077;g23ea661b63e_0_8"/>
          <p:cNvPicPr preferRelativeResize="0"/>
          <p:nvPr/>
        </p:nvPicPr>
        <p:blipFill>
          <a:blip r:embed="rId3">
            <a:alphaModFix/>
          </a:blip>
          <a:stretch>
            <a:fillRect/>
          </a:stretch>
        </p:blipFill>
        <p:spPr>
          <a:xfrm>
            <a:off x="1143000" y="0"/>
            <a:ext cx="6857999" cy="68579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23ea661b63e_0_1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84" name="Google Shape;1084;g23ea661b63e_0_1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085" name="Google Shape;1085;g23ea661b63e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86" name="Google Shape;1086;g23ea661b63e_0_16"/>
          <p:cNvPicPr preferRelativeResize="0"/>
          <p:nvPr/>
        </p:nvPicPr>
        <p:blipFill>
          <a:blip r:embed="rId3">
            <a:alphaModFix/>
          </a:blip>
          <a:stretch>
            <a:fillRect/>
          </a:stretch>
        </p:blipFill>
        <p:spPr>
          <a:xfrm>
            <a:off x="1219200" y="457200"/>
            <a:ext cx="7082650" cy="548338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85"/>
          <p:cNvPicPr preferRelativeResize="0"/>
          <p:nvPr/>
        </p:nvPicPr>
        <p:blipFill rotWithShape="1">
          <a:blip r:embed="rId3">
            <a:alphaModFix/>
          </a:blip>
          <a:srcRect b="26346" l="0" r="0" t="0"/>
          <a:stretch/>
        </p:blipFill>
        <p:spPr>
          <a:xfrm>
            <a:off x="838200" y="533400"/>
            <a:ext cx="7917074" cy="4265475"/>
          </a:xfrm>
          <a:prstGeom prst="rect">
            <a:avLst/>
          </a:prstGeom>
          <a:noFill/>
          <a:ln>
            <a:noFill/>
          </a:ln>
        </p:spPr>
      </p:pic>
      <p:sp>
        <p:nvSpPr>
          <p:cNvPr id="1092" name="Google Shape;1092;p8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8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6"/>
          <p:cNvSpPr txBox="1"/>
          <p:nvPr/>
        </p:nvSpPr>
        <p:spPr>
          <a:xfrm>
            <a:off x="535940" y="748030"/>
            <a:ext cx="3966300" cy="4015500"/>
          </a:xfrm>
          <a:prstGeom prst="rect">
            <a:avLst/>
          </a:prstGeom>
          <a:noFill/>
          <a:ln>
            <a:noFill/>
          </a:ln>
        </p:spPr>
        <p:txBody>
          <a:bodyPr anchorCtr="0" anchor="t" bIns="0" lIns="0" spcFirstLastPara="1" rIns="0" wrap="square" tIns="13325">
            <a:spAutoFit/>
          </a:bodyPr>
          <a:lstStyle/>
          <a:p>
            <a:pPr indent="-274319" lvl="0" marL="286385" marR="5080" rtl="0" algn="just">
              <a:lnSpc>
                <a:spcPct val="100000"/>
              </a:lnSpc>
              <a:spcBef>
                <a:spcPts val="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The	graph shows an example  of a social network graph.  Given the people (nodes) and  their relationships (edges), you  can find out who the "friends  of friends" of a particular  person are</a:t>
            </a:r>
            <a:r>
              <a:rPr lang="en-US" sz="2600">
                <a:solidFill>
                  <a:schemeClr val="dk1"/>
                </a:solidFill>
                <a:latin typeface="Georgia"/>
                <a:ea typeface="Georgia"/>
                <a:cs typeface="Georgia"/>
                <a:sym typeface="Georgia"/>
              </a:rPr>
              <a:t>—</a:t>
            </a:r>
            <a:r>
              <a:rPr lang="en-US" sz="2600">
                <a:solidFill>
                  <a:schemeClr val="dk1"/>
                </a:solidFill>
                <a:latin typeface="Times New Roman"/>
                <a:ea typeface="Times New Roman"/>
                <a:cs typeface="Times New Roman"/>
                <a:sym typeface="Times New Roman"/>
              </a:rPr>
              <a:t>for example, the  friends of Howard's friends.</a:t>
            </a:r>
            <a:endParaRPr sz="2600">
              <a:solidFill>
                <a:schemeClr val="dk1"/>
              </a:solidFill>
              <a:latin typeface="Times New Roman"/>
              <a:ea typeface="Times New Roman"/>
              <a:cs typeface="Times New Roman"/>
              <a:sym typeface="Times New Roman"/>
            </a:endParaRPr>
          </a:p>
        </p:txBody>
      </p:sp>
      <p:grpSp>
        <p:nvGrpSpPr>
          <p:cNvPr id="1099" name="Google Shape;1099;p86"/>
          <p:cNvGrpSpPr/>
          <p:nvPr/>
        </p:nvGrpSpPr>
        <p:grpSpPr>
          <a:xfrm>
            <a:off x="4643373" y="681037"/>
            <a:ext cx="4191000" cy="5400675"/>
            <a:chOff x="4643373" y="681037"/>
            <a:chExt cx="4191000" cy="5400675"/>
          </a:xfrm>
        </p:grpSpPr>
        <p:pic>
          <p:nvPicPr>
            <p:cNvPr id="1100" name="Google Shape;1100;p86"/>
            <p:cNvPicPr preferRelativeResize="0"/>
            <p:nvPr/>
          </p:nvPicPr>
          <p:blipFill rotWithShape="1">
            <a:blip r:embed="rId3">
              <a:alphaModFix/>
            </a:blip>
            <a:srcRect b="0" l="0" r="0" t="0"/>
            <a:stretch/>
          </p:blipFill>
          <p:spPr>
            <a:xfrm>
              <a:off x="4648199" y="685800"/>
              <a:ext cx="4181475" cy="5391150"/>
            </a:xfrm>
            <a:prstGeom prst="rect">
              <a:avLst/>
            </a:prstGeom>
            <a:noFill/>
            <a:ln>
              <a:noFill/>
            </a:ln>
          </p:spPr>
        </p:pic>
        <p:sp>
          <p:nvSpPr>
            <p:cNvPr id="1101" name="Google Shape;1101;p86"/>
            <p:cNvSpPr/>
            <p:nvPr/>
          </p:nvSpPr>
          <p:spPr>
            <a:xfrm>
              <a:off x="4643373" y="681037"/>
              <a:ext cx="4191000" cy="5400675"/>
            </a:xfrm>
            <a:custGeom>
              <a:rect b="b" l="l" r="r" t="t"/>
              <a:pathLst>
                <a:path extrusionOk="0" h="5400675" w="4191000">
                  <a:moveTo>
                    <a:pt x="0" y="5400675"/>
                  </a:moveTo>
                  <a:lnTo>
                    <a:pt x="4191000" y="5400675"/>
                  </a:lnTo>
                  <a:lnTo>
                    <a:pt x="4191000" y="0"/>
                  </a:lnTo>
                  <a:lnTo>
                    <a:pt x="0" y="0"/>
                  </a:lnTo>
                  <a:lnTo>
                    <a:pt x="0" y="5400675"/>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102" name="Google Shape;1102;p8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8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4" name="Google Shape;1104;p86"/>
          <p:cNvSpPr txBox="1"/>
          <p:nvPr/>
        </p:nvSpPr>
        <p:spPr>
          <a:xfrm>
            <a:off x="1994925" y="148350"/>
            <a:ext cx="461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Libre Franklin"/>
                <a:ea typeface="Libre Franklin"/>
                <a:cs typeface="Libre Franklin"/>
                <a:sym typeface="Libre Franklin"/>
              </a:rPr>
              <a:t>Graph base model</a:t>
            </a:r>
            <a:endParaRPr sz="2400">
              <a:latin typeface="Libre Franklin"/>
              <a:ea typeface="Libre Franklin"/>
              <a:cs typeface="Libre Franklin"/>
              <a:sym typeface="Libre Frankli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8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10" name="Google Shape;1110;p8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11" name="Google Shape;1111;p89"/>
          <p:cNvPicPr preferRelativeResize="0"/>
          <p:nvPr/>
        </p:nvPicPr>
        <p:blipFill rotWithShape="1">
          <a:blip r:embed="rId3">
            <a:alphaModFix/>
          </a:blip>
          <a:srcRect b="0" l="0" r="0" t="0"/>
          <a:stretch/>
        </p:blipFill>
        <p:spPr>
          <a:xfrm>
            <a:off x="1043608" y="1417638"/>
            <a:ext cx="7440527" cy="4172832"/>
          </a:xfrm>
          <a:prstGeom prst="rect">
            <a:avLst/>
          </a:prstGeom>
          <a:noFill/>
          <a:ln>
            <a:noFill/>
          </a:ln>
        </p:spPr>
      </p:pic>
      <p:sp>
        <p:nvSpPr>
          <p:cNvPr id="1112" name="Google Shape;1112;p8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8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19" name="Google Shape;1119;p9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20" name="Google Shape;1120;p90"/>
          <p:cNvPicPr preferRelativeResize="0"/>
          <p:nvPr/>
        </p:nvPicPr>
        <p:blipFill rotWithShape="1">
          <a:blip r:embed="rId3">
            <a:alphaModFix/>
          </a:blip>
          <a:srcRect b="0" l="0" r="0" t="0"/>
          <a:stretch/>
        </p:blipFill>
        <p:spPr>
          <a:xfrm>
            <a:off x="1520668" y="1600106"/>
            <a:ext cx="6102664" cy="3657788"/>
          </a:xfrm>
          <a:prstGeom prst="rect">
            <a:avLst/>
          </a:prstGeom>
          <a:noFill/>
          <a:ln>
            <a:noFill/>
          </a:ln>
        </p:spPr>
      </p:pic>
      <p:sp>
        <p:nvSpPr>
          <p:cNvPr id="1121" name="Google Shape;1121;p9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9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28" name="Google Shape;1128;p9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29" name="Google Shape;1129;p91"/>
          <p:cNvPicPr preferRelativeResize="0"/>
          <p:nvPr/>
        </p:nvPicPr>
        <p:blipFill rotWithShape="1">
          <a:blip r:embed="rId3">
            <a:alphaModFix/>
          </a:blip>
          <a:srcRect b="0" l="0" r="0" t="0"/>
          <a:stretch/>
        </p:blipFill>
        <p:spPr>
          <a:xfrm>
            <a:off x="533400" y="990600"/>
            <a:ext cx="7991272" cy="4038600"/>
          </a:xfrm>
          <a:prstGeom prst="rect">
            <a:avLst/>
          </a:prstGeom>
          <a:noFill/>
          <a:ln>
            <a:noFill/>
          </a:ln>
        </p:spPr>
      </p:pic>
      <p:sp>
        <p:nvSpPr>
          <p:cNvPr id="1130" name="Google Shape;1130;p9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36" name="Google Shape;1136;p9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37" name="Google Shape;1137;p92"/>
          <p:cNvPicPr preferRelativeResize="0"/>
          <p:nvPr/>
        </p:nvPicPr>
        <p:blipFill rotWithShape="1">
          <a:blip r:embed="rId3">
            <a:alphaModFix/>
          </a:blip>
          <a:srcRect b="24800" l="9837" r="41338" t="23399"/>
          <a:stretch/>
        </p:blipFill>
        <p:spPr>
          <a:xfrm>
            <a:off x="683568" y="1198884"/>
            <a:ext cx="7632848" cy="4555087"/>
          </a:xfrm>
          <a:prstGeom prst="rect">
            <a:avLst/>
          </a:prstGeom>
          <a:noFill/>
          <a:ln>
            <a:noFill/>
          </a:ln>
        </p:spPr>
      </p:pic>
      <p:sp>
        <p:nvSpPr>
          <p:cNvPr id="1138" name="Google Shape;1138;p9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9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45" name="Google Shape;1145;p9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46" name="Google Shape;1146;p93"/>
          <p:cNvPicPr preferRelativeResize="0"/>
          <p:nvPr/>
        </p:nvPicPr>
        <p:blipFill rotWithShape="1">
          <a:blip r:embed="rId3">
            <a:alphaModFix/>
          </a:blip>
          <a:srcRect b="0" l="0" r="0" t="0"/>
          <a:stretch/>
        </p:blipFill>
        <p:spPr>
          <a:xfrm>
            <a:off x="304800" y="838200"/>
            <a:ext cx="8376719" cy="5114913"/>
          </a:xfrm>
          <a:prstGeom prst="rect">
            <a:avLst/>
          </a:prstGeom>
          <a:noFill/>
          <a:ln>
            <a:noFill/>
          </a:ln>
        </p:spPr>
      </p:pic>
      <p:sp>
        <p:nvSpPr>
          <p:cNvPr id="1147" name="Google Shape;1147;p9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9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1154" name="Google Shape;1154;p94"/>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1155" name="Google Shape;1155;p94"/>
          <p:cNvPicPr preferRelativeResize="0"/>
          <p:nvPr/>
        </p:nvPicPr>
        <p:blipFill rotWithShape="1">
          <a:blip r:embed="rId3">
            <a:alphaModFix/>
          </a:blip>
          <a:srcRect b="0" l="0" r="0" t="0"/>
          <a:stretch/>
        </p:blipFill>
        <p:spPr>
          <a:xfrm>
            <a:off x="755576" y="692696"/>
            <a:ext cx="7796380" cy="5328592"/>
          </a:xfrm>
          <a:prstGeom prst="rect">
            <a:avLst/>
          </a:prstGeom>
          <a:noFill/>
          <a:ln>
            <a:noFill/>
          </a:ln>
        </p:spPr>
      </p:pic>
      <p:sp>
        <p:nvSpPr>
          <p:cNvPr id="1156" name="Google Shape;1156;p9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9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612140" y="316230"/>
            <a:ext cx="374511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SQL</a:t>
            </a:r>
            <a:endParaRPr sz="4000">
              <a:latin typeface="Arial"/>
              <a:ea typeface="Arial"/>
              <a:cs typeface="Arial"/>
              <a:sym typeface="Arial"/>
            </a:endParaRPr>
          </a:p>
        </p:txBody>
      </p:sp>
      <p:sp>
        <p:nvSpPr>
          <p:cNvPr id="207" name="Google Shape;207;p12"/>
          <p:cNvSpPr/>
          <p:nvPr/>
        </p:nvSpPr>
        <p:spPr>
          <a:xfrm>
            <a:off x="533400" y="1184563"/>
            <a:ext cx="8153400" cy="4572000"/>
          </a:xfrm>
          <a:custGeom>
            <a:rect b="b" l="l" r="r" t="t"/>
            <a:pathLst>
              <a:path extrusionOk="0" h="4572000" w="8001000">
                <a:moveTo>
                  <a:pt x="0" y="4572000"/>
                </a:moveTo>
                <a:lnTo>
                  <a:pt x="8001000" y="4572000"/>
                </a:lnTo>
                <a:lnTo>
                  <a:pt x="8001000" y="0"/>
                </a:lnTo>
                <a:lnTo>
                  <a:pt x="0" y="0"/>
                </a:lnTo>
                <a:lnTo>
                  <a:pt x="0" y="45720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274320" lvl="0" marL="287020" marR="0" rtl="0" algn="just">
              <a:spcBef>
                <a:spcPts val="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SQL stands for Structured Query Language.</a:t>
            </a:r>
            <a:endParaRPr/>
          </a:p>
          <a:p>
            <a:pPr indent="-274319" lvl="0" marL="286385" marR="236220" rtl="0" algn="just">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It is used for storing and managing data in relational database  management system (RDBMS).</a:t>
            </a:r>
            <a:endParaRPr/>
          </a:p>
          <a:p>
            <a:pPr indent="-274319" lvl="0" marL="286385" marR="530860" rtl="0" algn="just">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It is a standard language for Relational Database System. It  enables a user to create, read, update and delete relational  databases and tables.</a:t>
            </a:r>
            <a:endParaRPr/>
          </a:p>
          <a:p>
            <a:pPr indent="-274319" lvl="0" marL="286385" marR="5080" rtl="0" algn="l">
              <a:spcBef>
                <a:spcPts val="605"/>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All the RDBMS like MySQL, Informix, Oracle, MS Access and  SQL Server use SQL as their standard database language.</a:t>
            </a:r>
            <a:endParaRPr/>
          </a:p>
          <a:p>
            <a:pPr indent="-274319" lvl="0" marL="286385" marR="247650" rtl="0" algn="l">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SQL allows users to </a:t>
            </a:r>
            <a:r>
              <a:rPr lang="en-US" sz="2400">
                <a:solidFill>
                  <a:srgbClr val="D24717"/>
                </a:solidFill>
                <a:latin typeface="Times New Roman"/>
                <a:ea typeface="Times New Roman"/>
                <a:cs typeface="Times New Roman"/>
                <a:sym typeface="Times New Roman"/>
              </a:rPr>
              <a:t>query the database </a:t>
            </a:r>
            <a:r>
              <a:rPr lang="en-US" sz="2400">
                <a:solidFill>
                  <a:schemeClr val="dk1"/>
                </a:solidFill>
                <a:latin typeface="Times New Roman"/>
                <a:ea typeface="Times New Roman"/>
                <a:cs typeface="Times New Roman"/>
                <a:sym typeface="Times New Roman"/>
              </a:rPr>
              <a:t>in a number of ways,  using English-like statements.</a:t>
            </a:r>
            <a:endParaRPr/>
          </a:p>
          <a:p>
            <a:pPr indent="0" lvl="0" marL="0" marR="0" rtl="0" algn="l">
              <a:spcBef>
                <a:spcPts val="0"/>
              </a:spcBef>
              <a:spcAft>
                <a:spcPts val="0"/>
              </a:spcAft>
              <a:buClr>
                <a:schemeClr val="dk1"/>
              </a:buClr>
              <a:buSzPts val="2400"/>
              <a:buFont typeface="Libre Franklin"/>
              <a:buNone/>
            </a:pPr>
            <a:r>
              <a:t/>
            </a:r>
            <a:endParaRPr sz="2400">
              <a:solidFill>
                <a:schemeClr val="dk1"/>
              </a:solidFill>
              <a:latin typeface="Libre Franklin"/>
              <a:ea typeface="Libre Franklin"/>
              <a:cs typeface="Libre Franklin"/>
              <a:sym typeface="Libre Franklin"/>
            </a:endParaRPr>
          </a:p>
        </p:txBody>
      </p:sp>
      <p:sp>
        <p:nvSpPr>
          <p:cNvPr id="208" name="Google Shape;208;p12"/>
          <p:cNvSpPr txBox="1"/>
          <p:nvPr>
            <p:ph idx="11" type="ftr"/>
          </p:nvPr>
        </p:nvSpPr>
        <p:spPr>
          <a:xfrm>
            <a:off x="3108960" y="6377940"/>
            <a:ext cx="3596640"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5"/>
          <p:cNvSpPr txBox="1"/>
          <p:nvPr>
            <p:ph type="title"/>
          </p:nvPr>
        </p:nvSpPr>
        <p:spPr>
          <a:xfrm>
            <a:off x="1219200" y="193185"/>
            <a:ext cx="10876794" cy="112331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1"/>
              </a:buClr>
              <a:buSzPct val="100000"/>
              <a:buFont typeface="Libre Franklin"/>
              <a:buNone/>
            </a:pPr>
            <a:r>
              <a:rPr b="1" lang="en-US">
                <a:solidFill>
                  <a:schemeClr val="dk1"/>
                </a:solidFill>
              </a:rPr>
              <a:t>UseCase</a:t>
            </a:r>
            <a:r>
              <a:rPr lang="en-US">
                <a:solidFill>
                  <a:schemeClr val="dk1"/>
                </a:solidFill>
              </a:rPr>
              <a:t> – For Graph Database</a:t>
            </a:r>
            <a:br>
              <a:rPr lang="en-US">
                <a:solidFill>
                  <a:schemeClr val="dk1"/>
                </a:solidFill>
              </a:rPr>
            </a:br>
            <a:endParaRPr>
              <a:solidFill>
                <a:schemeClr val="dk1"/>
              </a:solidFill>
            </a:endParaRPr>
          </a:p>
        </p:txBody>
      </p:sp>
      <p:sp>
        <p:nvSpPr>
          <p:cNvPr id="1163" name="Google Shape;1163;p95"/>
          <p:cNvSpPr txBox="1"/>
          <p:nvPr>
            <p:ph idx="1" type="body"/>
          </p:nvPr>
        </p:nvSpPr>
        <p:spPr>
          <a:xfrm>
            <a:off x="914400" y="1219200"/>
            <a:ext cx="8006079" cy="5539978"/>
          </a:xfrm>
          <a:prstGeom prst="rect">
            <a:avLst/>
          </a:prstGeom>
          <a:noFill/>
          <a:ln>
            <a:noFill/>
          </a:ln>
        </p:spPr>
        <p:txBody>
          <a:bodyPr anchorCtr="0" anchor="t" bIns="45700" lIns="91425" spcFirstLastPara="1" rIns="91425" wrap="square" tIns="45700">
            <a:normAutofit/>
          </a:bodyPr>
          <a:lstStyle/>
          <a:p>
            <a:pPr indent="-571500" lvl="0" marL="571500" rtl="0" algn="just">
              <a:lnSpc>
                <a:spcPct val="94000"/>
              </a:lnSpc>
              <a:spcBef>
                <a:spcPts val="0"/>
              </a:spcBef>
              <a:spcAft>
                <a:spcPts val="0"/>
              </a:spcAft>
              <a:buClr>
                <a:schemeClr val="dk1"/>
              </a:buClr>
              <a:buSzPts val="2800"/>
              <a:buFont typeface="Arial"/>
              <a:buChar char="•"/>
            </a:pPr>
            <a:r>
              <a:rPr lang="en-US" sz="2800">
                <a:solidFill>
                  <a:schemeClr val="dk1"/>
                </a:solidFill>
              </a:rPr>
              <a:t>Any ‘Recommended for You’ rating you see on e-commerce websites (book/video renting sites) is often derived by taking into account how other users have rated the product in question. </a:t>
            </a:r>
            <a:endParaRPr sz="2800">
              <a:solidFill>
                <a:schemeClr val="dk1"/>
              </a:solidFill>
            </a:endParaRPr>
          </a:p>
          <a:p>
            <a:pPr indent="-571500" lvl="0" marL="571500" rtl="0" algn="just">
              <a:lnSpc>
                <a:spcPct val="94000"/>
              </a:lnSpc>
              <a:spcBef>
                <a:spcPts val="1200"/>
              </a:spcBef>
              <a:spcAft>
                <a:spcPts val="0"/>
              </a:spcAft>
              <a:buClr>
                <a:schemeClr val="dk1"/>
              </a:buClr>
              <a:buSzPts val="2800"/>
              <a:buFont typeface="Arial"/>
              <a:buChar char="•"/>
            </a:pPr>
            <a:r>
              <a:rPr lang="en-US" sz="2800">
                <a:solidFill>
                  <a:schemeClr val="dk1"/>
                </a:solidFill>
              </a:rPr>
              <a:t>Arriving at such a UseCase is made easy using Graph databases.</a:t>
            </a:r>
            <a:endParaRPr/>
          </a:p>
          <a:p>
            <a:pPr indent="-393700" lvl="0" marL="571500" rtl="0" algn="just">
              <a:lnSpc>
                <a:spcPct val="94000"/>
              </a:lnSpc>
              <a:spcBef>
                <a:spcPts val="1200"/>
              </a:spcBef>
              <a:spcAft>
                <a:spcPts val="0"/>
              </a:spcAft>
              <a:buClr>
                <a:schemeClr val="dk2"/>
              </a:buClr>
              <a:buSzPts val="2800"/>
              <a:buFont typeface="Arial"/>
              <a:buNone/>
            </a:pPr>
            <a:r>
              <a:t/>
            </a:r>
            <a:endParaRPr sz="2800">
              <a:solidFill>
                <a:schemeClr val="dk1"/>
              </a:solidFill>
            </a:endParaRPr>
          </a:p>
        </p:txBody>
      </p:sp>
      <p:sp>
        <p:nvSpPr>
          <p:cNvPr id="1164" name="Google Shape;1164;p9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9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6"/>
          <p:cNvSpPr txBox="1"/>
          <p:nvPr>
            <p:ph type="title"/>
          </p:nvPr>
        </p:nvSpPr>
        <p:spPr>
          <a:xfrm>
            <a:off x="762000" y="2362200"/>
            <a:ext cx="8229600" cy="11430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Case Study : </a:t>
            </a:r>
            <a:r>
              <a:rPr b="1" lang="en-US">
                <a:solidFill>
                  <a:srgbClr val="FF0000"/>
                </a:solidFill>
              </a:rPr>
              <a:t>Social-network graph</a:t>
            </a:r>
            <a:endParaRPr b="1">
              <a:solidFill>
                <a:srgbClr val="FF0000"/>
              </a:solidFill>
            </a:endParaRPr>
          </a:p>
        </p:txBody>
      </p:sp>
      <p:sp>
        <p:nvSpPr>
          <p:cNvPr id="1171" name="Google Shape;1171;p9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9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97"/>
          <p:cNvSpPr txBox="1"/>
          <p:nvPr>
            <p:ph type="title"/>
          </p:nvPr>
        </p:nvSpPr>
        <p:spPr>
          <a:xfrm>
            <a:off x="838200" y="382905"/>
            <a:ext cx="9105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b="1" lang="en-US">
                <a:solidFill>
                  <a:schemeClr val="dk1"/>
                </a:solidFill>
              </a:rPr>
              <a:t>Example: Social-network graph</a:t>
            </a:r>
            <a:endParaRPr b="1">
              <a:solidFill>
                <a:schemeClr val="dk1"/>
              </a:solidFill>
            </a:endParaRPr>
          </a:p>
        </p:txBody>
      </p:sp>
      <p:sp>
        <p:nvSpPr>
          <p:cNvPr id="1178" name="Google Shape;1178;p97"/>
          <p:cNvSpPr txBox="1"/>
          <p:nvPr>
            <p:ph idx="1" type="body"/>
          </p:nvPr>
        </p:nvSpPr>
        <p:spPr>
          <a:xfrm>
            <a:off x="903171" y="1274445"/>
            <a:ext cx="8229600" cy="2954655"/>
          </a:xfrm>
          <a:prstGeom prst="rect">
            <a:avLst/>
          </a:prstGeom>
          <a:noFill/>
          <a:ln>
            <a:noFill/>
          </a:ln>
        </p:spPr>
        <p:txBody>
          <a:bodyPr anchorCtr="0" anchor="t" bIns="45700" lIns="91425" spcFirstLastPara="1" rIns="91425" wrap="square" tIns="45700">
            <a:normAutofit fontScale="85000" lnSpcReduction="20000"/>
          </a:bodyPr>
          <a:lstStyle/>
          <a:p>
            <a:pPr indent="-196088" lvl="0" marL="384048" rtl="0" algn="l">
              <a:lnSpc>
                <a:spcPct val="94000"/>
              </a:lnSpc>
              <a:spcBef>
                <a:spcPts val="0"/>
              </a:spcBef>
              <a:spcAft>
                <a:spcPts val="0"/>
              </a:spcAft>
              <a:buClr>
                <a:schemeClr val="dk2"/>
              </a:buClr>
              <a:buSzPct val="100000"/>
              <a:buNone/>
            </a:pPr>
            <a:r>
              <a:t/>
            </a:r>
            <a:endParaRPr sz="3200">
              <a:solidFill>
                <a:schemeClr val="dk1"/>
              </a:solidFill>
            </a:endParaRPr>
          </a:p>
          <a:p>
            <a:pPr indent="-368808" lvl="0" marL="384048" rtl="0" algn="just">
              <a:lnSpc>
                <a:spcPct val="94000"/>
              </a:lnSpc>
              <a:spcBef>
                <a:spcPts val="1200"/>
              </a:spcBef>
              <a:spcAft>
                <a:spcPts val="0"/>
              </a:spcAft>
              <a:buClr>
                <a:schemeClr val="dk1"/>
              </a:buClr>
              <a:buSzPct val="100000"/>
              <a:buChar char="■"/>
            </a:pPr>
            <a:r>
              <a:rPr lang="en-US" sz="3200">
                <a:solidFill>
                  <a:schemeClr val="dk1"/>
                </a:solidFill>
              </a:rPr>
              <a:t>Each record: UserID1, UserID2</a:t>
            </a:r>
            <a:endParaRPr/>
          </a:p>
          <a:p>
            <a:pPr indent="-368808" lvl="0" marL="384048" rtl="0" algn="just">
              <a:lnSpc>
                <a:spcPct val="94000"/>
              </a:lnSpc>
              <a:spcBef>
                <a:spcPts val="1200"/>
              </a:spcBef>
              <a:spcAft>
                <a:spcPts val="0"/>
              </a:spcAft>
              <a:buClr>
                <a:schemeClr val="dk1"/>
              </a:buClr>
              <a:buSzPct val="100000"/>
              <a:buChar char="■"/>
            </a:pPr>
            <a:r>
              <a:rPr lang="en-US" sz="3200">
                <a:solidFill>
                  <a:schemeClr val="dk1"/>
                </a:solidFill>
              </a:rPr>
              <a:t>Separate records: UserID, name, age, gender etc</a:t>
            </a:r>
            <a:endParaRPr sz="3200">
              <a:solidFill>
                <a:schemeClr val="dk1"/>
              </a:solidFill>
            </a:endParaRPr>
          </a:p>
          <a:p>
            <a:pPr indent="-368808" lvl="0" marL="384048" rtl="0" algn="just">
              <a:lnSpc>
                <a:spcPct val="94000"/>
              </a:lnSpc>
              <a:spcBef>
                <a:spcPts val="1200"/>
              </a:spcBef>
              <a:spcAft>
                <a:spcPts val="0"/>
              </a:spcAft>
              <a:buClr>
                <a:schemeClr val="dk1"/>
              </a:buClr>
              <a:buSzPct val="100000"/>
              <a:buChar char="■"/>
            </a:pPr>
            <a:r>
              <a:rPr lang="en-US" sz="3200">
                <a:solidFill>
                  <a:schemeClr val="dk1"/>
                </a:solidFill>
              </a:rPr>
              <a:t>Task: Find all friends of friends of friends of …  friends of given user</a:t>
            </a:r>
            <a:endParaRPr/>
          </a:p>
          <a:p>
            <a:pPr indent="-196088" lvl="0" marL="384048" rtl="0" algn="l">
              <a:lnSpc>
                <a:spcPct val="94000"/>
              </a:lnSpc>
              <a:spcBef>
                <a:spcPts val="1200"/>
              </a:spcBef>
              <a:spcAft>
                <a:spcPts val="0"/>
              </a:spcAft>
              <a:buClr>
                <a:schemeClr val="dk2"/>
              </a:buClr>
              <a:buSzPct val="100000"/>
              <a:buNone/>
            </a:pPr>
            <a:r>
              <a:t/>
            </a:r>
            <a:endParaRPr sz="3200">
              <a:solidFill>
                <a:schemeClr val="dk1"/>
              </a:solidFill>
            </a:endParaRPr>
          </a:p>
        </p:txBody>
      </p:sp>
      <p:pic>
        <p:nvPicPr>
          <p:cNvPr descr="Image result for social network images" id="1179" name="Google Shape;1179;p97"/>
          <p:cNvPicPr preferRelativeResize="0"/>
          <p:nvPr/>
        </p:nvPicPr>
        <p:blipFill rotWithShape="1">
          <a:blip r:embed="rId3">
            <a:alphaModFix/>
          </a:blip>
          <a:srcRect b="0" l="0" r="0" t="0"/>
          <a:stretch/>
        </p:blipFill>
        <p:spPr>
          <a:xfrm>
            <a:off x="5638800" y="4572000"/>
            <a:ext cx="2457450" cy="1857375"/>
          </a:xfrm>
          <a:prstGeom prst="rect">
            <a:avLst/>
          </a:prstGeom>
          <a:noFill/>
          <a:ln>
            <a:noFill/>
          </a:ln>
        </p:spPr>
      </p:pic>
      <p:cxnSp>
        <p:nvCxnSpPr>
          <p:cNvPr id="1180" name="Google Shape;1180;p97"/>
          <p:cNvCxnSpPr/>
          <p:nvPr/>
        </p:nvCxnSpPr>
        <p:spPr>
          <a:xfrm>
            <a:off x="4495800" y="5257800"/>
            <a:ext cx="1295400" cy="457200"/>
          </a:xfrm>
          <a:prstGeom prst="straightConnector1">
            <a:avLst/>
          </a:prstGeom>
          <a:noFill/>
          <a:ln cap="flat" cmpd="sng" w="9525">
            <a:solidFill>
              <a:schemeClr val="accent1"/>
            </a:solidFill>
            <a:prstDash val="solid"/>
            <a:round/>
            <a:headEnd len="sm" w="sm" type="none"/>
            <a:tailEnd len="med" w="med" type="stealth"/>
          </a:ln>
        </p:spPr>
      </p:cxnSp>
      <p:sp>
        <p:nvSpPr>
          <p:cNvPr id="1181" name="Google Shape;1181;p9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9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98"/>
          <p:cNvSpPr txBox="1"/>
          <p:nvPr>
            <p:ph type="title"/>
          </p:nvPr>
        </p:nvSpPr>
        <p:spPr>
          <a:xfrm>
            <a:off x="925034" y="29961"/>
            <a:ext cx="7200900" cy="1629000"/>
          </a:xfrm>
          <a:prstGeom prst="rect">
            <a:avLst/>
          </a:prstGeom>
          <a:noFill/>
          <a:ln>
            <a:noFill/>
          </a:ln>
        </p:spPr>
        <p:txBody>
          <a:bodyPr anchorCtr="0" anchor="t" bIns="0" lIns="0" spcFirstLastPara="1" rIns="0" wrap="square" tIns="12700">
            <a:spAutoFit/>
          </a:bodyPr>
          <a:lstStyle/>
          <a:p>
            <a:pPr indent="0" lvl="0" marL="358775" marR="5080" rtl="0" algn="l">
              <a:lnSpc>
                <a:spcPct val="100000"/>
              </a:lnSpc>
              <a:spcBef>
                <a:spcPts val="0"/>
              </a:spcBef>
              <a:spcAft>
                <a:spcPts val="0"/>
              </a:spcAft>
              <a:buClr>
                <a:schemeClr val="dk2"/>
              </a:buClr>
              <a:buSzPts val="4400"/>
              <a:buFont typeface="Libre Franklin"/>
              <a:buNone/>
            </a:pPr>
            <a:r>
              <a:rPr lang="en-US" sz="3500"/>
              <a:t>Comparison between the classic  relational model and the graph model :</a:t>
            </a:r>
            <a:endParaRPr sz="3500"/>
          </a:p>
        </p:txBody>
      </p:sp>
      <p:graphicFrame>
        <p:nvGraphicFramePr>
          <p:cNvPr id="1188" name="Google Shape;1188;p98"/>
          <p:cNvGraphicFramePr/>
          <p:nvPr/>
        </p:nvGraphicFramePr>
        <p:xfrm>
          <a:off x="1215171" y="2588044"/>
          <a:ext cx="3000000" cy="3000000"/>
        </p:xfrm>
        <a:graphic>
          <a:graphicData uri="http://schemas.openxmlformats.org/drawingml/2006/table">
            <a:tbl>
              <a:tblPr bandRow="1" firstRow="1">
                <a:noFill/>
                <a:tableStyleId>{BBC8C2E4-DB85-48EF-AFBE-E10879448572}</a:tableStyleId>
              </a:tblPr>
              <a:tblGrid>
                <a:gridCol w="3543300"/>
                <a:gridCol w="3543300"/>
              </a:tblGrid>
              <a:tr h="777250">
                <a:tc>
                  <a:txBody>
                    <a:bodyPr/>
                    <a:lstStyle/>
                    <a:p>
                      <a:pPr indent="0" lvl="0" marL="91440" marR="0" rtl="0" algn="l">
                        <a:lnSpc>
                          <a:spcPct val="118571"/>
                        </a:lnSpc>
                        <a:spcBef>
                          <a:spcPts val="0"/>
                        </a:spcBef>
                        <a:spcAft>
                          <a:spcPts val="0"/>
                        </a:spcAft>
                        <a:buNone/>
                      </a:pPr>
                      <a:r>
                        <a:rPr b="1" lang="en-US" sz="2800" u="none" cap="none" strike="noStrike">
                          <a:solidFill>
                            <a:srgbClr val="FFFFFF"/>
                          </a:solidFill>
                          <a:latin typeface="Times New Roman"/>
                          <a:ea typeface="Times New Roman"/>
                          <a:cs typeface="Times New Roman"/>
                          <a:sym typeface="Times New Roman"/>
                        </a:rPr>
                        <a:t>Relational model</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2075" marR="0" rtl="0" algn="l">
                        <a:lnSpc>
                          <a:spcPct val="118571"/>
                        </a:lnSpc>
                        <a:spcBef>
                          <a:spcPts val="0"/>
                        </a:spcBef>
                        <a:spcAft>
                          <a:spcPts val="0"/>
                        </a:spcAft>
                        <a:buNone/>
                      </a:pPr>
                      <a:r>
                        <a:rPr b="1" lang="en-US" sz="2800" u="none" cap="none" strike="noStrike">
                          <a:solidFill>
                            <a:srgbClr val="FFFFFF"/>
                          </a:solidFill>
                          <a:latin typeface="Times New Roman"/>
                          <a:ea typeface="Times New Roman"/>
                          <a:cs typeface="Times New Roman"/>
                          <a:sym typeface="Times New Roman"/>
                        </a:rPr>
                        <a:t>Graph Model</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r>
              <a:tr h="777250">
                <a:tc>
                  <a:txBody>
                    <a:bodyPr/>
                    <a:lstStyle/>
                    <a:p>
                      <a:pPr indent="0" lvl="0" marL="91440"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Tables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Vertices and Edges set</a:t>
                      </a:r>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r>
              <a:tr h="777250">
                <a:tc>
                  <a:txBody>
                    <a:bodyPr/>
                    <a:lstStyle/>
                    <a:p>
                      <a:pPr indent="0" lvl="0" marL="91440"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Rows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Vertices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r>
              <a:tr h="777250">
                <a:tc>
                  <a:txBody>
                    <a:bodyPr/>
                    <a:lstStyle/>
                    <a:p>
                      <a:pPr indent="0" lvl="0" marL="91440"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Columns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Key value pairs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r>
              <a:tr h="777250">
                <a:tc>
                  <a:txBody>
                    <a:bodyPr/>
                    <a:lstStyle/>
                    <a:p>
                      <a:pPr indent="0" lvl="0" marL="91440"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Join</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18750"/>
                        </a:lnSpc>
                        <a:spcBef>
                          <a:spcPts val="0"/>
                        </a:spcBef>
                        <a:spcAft>
                          <a:spcPts val="0"/>
                        </a:spcAft>
                        <a:buNone/>
                      </a:pPr>
                      <a:r>
                        <a:rPr lang="en-US" sz="2800" u="none" cap="none" strike="noStrike">
                          <a:latin typeface="Times New Roman"/>
                          <a:ea typeface="Times New Roman"/>
                          <a:cs typeface="Times New Roman"/>
                          <a:sym typeface="Times New Roman"/>
                        </a:rPr>
                        <a:t>Edges</a:t>
                      </a:r>
                      <a:endParaRPr sz="28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r>
            </a:tbl>
          </a:graphicData>
        </a:graphic>
      </p:graphicFrame>
      <p:sp>
        <p:nvSpPr>
          <p:cNvPr id="1189" name="Google Shape;1189;p9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9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99"/>
          <p:cNvSpPr txBox="1"/>
          <p:nvPr>
            <p:ph type="title"/>
          </p:nvPr>
        </p:nvSpPr>
        <p:spPr>
          <a:xfrm>
            <a:off x="993453" y="688975"/>
            <a:ext cx="3708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chemeClr val="dk2"/>
              </a:buClr>
              <a:buSzPts val="4000"/>
              <a:buFont typeface="Libre Franklin"/>
              <a:buNone/>
            </a:pPr>
            <a:r>
              <a:rPr lang="en-US" sz="4000"/>
              <a:t>Use case 1</a:t>
            </a:r>
            <a:endParaRPr sz="4000"/>
          </a:p>
        </p:txBody>
      </p:sp>
      <p:sp>
        <p:nvSpPr>
          <p:cNvPr id="1196" name="Google Shape;1196;p99"/>
          <p:cNvSpPr/>
          <p:nvPr/>
        </p:nvSpPr>
        <p:spPr>
          <a:xfrm>
            <a:off x="533400" y="1371600"/>
            <a:ext cx="8153400" cy="4876800"/>
          </a:xfrm>
          <a:custGeom>
            <a:rect b="b" l="l" r="r" t="t"/>
            <a:pathLst>
              <a:path extrusionOk="0" h="4876800" w="8153400">
                <a:moveTo>
                  <a:pt x="0" y="4876800"/>
                </a:moveTo>
                <a:lnTo>
                  <a:pt x="8153400" y="4876800"/>
                </a:lnTo>
                <a:lnTo>
                  <a:pt x="8153400" y="0"/>
                </a:lnTo>
                <a:lnTo>
                  <a:pt x="0" y="0"/>
                </a:lnTo>
                <a:lnTo>
                  <a:pt x="0" y="48768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97" name="Google Shape;1197;p99"/>
          <p:cNvSpPr txBox="1"/>
          <p:nvPr/>
        </p:nvSpPr>
        <p:spPr>
          <a:xfrm>
            <a:off x="612140" y="1282039"/>
            <a:ext cx="7687200" cy="5123700"/>
          </a:xfrm>
          <a:prstGeom prst="rect">
            <a:avLst/>
          </a:prstGeom>
          <a:noFill/>
          <a:ln>
            <a:noFill/>
          </a:ln>
        </p:spPr>
        <p:txBody>
          <a:bodyPr anchorCtr="0" anchor="t" bIns="0" lIns="0" spcFirstLastPara="1" rIns="0" wrap="square" tIns="88900">
            <a:spAutoFit/>
          </a:bodyPr>
          <a:lstStyle/>
          <a:p>
            <a:pPr indent="0" lvl="0" marL="12700" marR="0" rtl="0" algn="l">
              <a:lnSpc>
                <a:spcPct val="100000"/>
              </a:lnSpc>
              <a:spcBef>
                <a:spcPts val="0"/>
              </a:spcBef>
              <a:spcAft>
                <a:spcPts val="0"/>
              </a:spcAft>
              <a:buNone/>
            </a:pPr>
            <a:r>
              <a:rPr lang="en-US" sz="2400">
                <a:solidFill>
                  <a:srgbClr val="FF0000"/>
                </a:solidFill>
                <a:latin typeface="Times New Roman"/>
                <a:ea typeface="Times New Roman"/>
                <a:cs typeface="Times New Roman"/>
                <a:sym typeface="Times New Roman"/>
              </a:rPr>
              <a:t>Fraud detection</a:t>
            </a:r>
            <a:endParaRPr sz="2400">
              <a:solidFill>
                <a:schemeClr val="dk1"/>
              </a:solidFill>
              <a:latin typeface="Times New Roman"/>
              <a:ea typeface="Times New Roman"/>
              <a:cs typeface="Times New Roman"/>
              <a:sym typeface="Times New Roman"/>
            </a:endParaRPr>
          </a:p>
          <a:p>
            <a:pPr indent="-261619" lvl="0" marL="286385" marR="27940" rtl="0" algn="just">
              <a:lnSpc>
                <a:spcPct val="100000"/>
              </a:lnSpc>
              <a:spcBef>
                <a:spcPts val="600"/>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Graph databases are capable of sophisticated fraud prevention.  With graph databases, you can use relationships to process  financial and purchase transactions in near-real time.</a:t>
            </a:r>
            <a:endParaRPr sz="2400">
              <a:solidFill>
                <a:schemeClr val="dk1"/>
              </a:solidFill>
              <a:latin typeface="Times New Roman"/>
              <a:ea typeface="Times New Roman"/>
              <a:cs typeface="Times New Roman"/>
              <a:sym typeface="Times New Roman"/>
            </a:endParaRPr>
          </a:p>
          <a:p>
            <a:pPr indent="-261619" lvl="0" marL="286385" marR="5080" rtl="0" algn="just">
              <a:lnSpc>
                <a:spcPct val="100000"/>
              </a:lnSpc>
              <a:spcBef>
                <a:spcPts val="600"/>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With fast graph queries, you are able to detect that, for  example, a potential purchaser is using the same email address  and credit card as included in a known fraud case.</a:t>
            </a:r>
            <a:endParaRPr sz="2400">
              <a:solidFill>
                <a:schemeClr val="dk1"/>
              </a:solidFill>
              <a:latin typeface="Times New Roman"/>
              <a:ea typeface="Times New Roman"/>
              <a:cs typeface="Times New Roman"/>
              <a:sym typeface="Times New Roman"/>
            </a:endParaRPr>
          </a:p>
          <a:p>
            <a:pPr indent="-261619" lvl="0" marL="286385" marR="100965" rtl="0" algn="just">
              <a:lnSpc>
                <a:spcPct val="100000"/>
              </a:lnSpc>
              <a:spcBef>
                <a:spcPts val="60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Graph databases can also help you easily detect relationship  patterns such as multiple people associated with a personal  email address, or multiple people sharing the same IP address  but residing in different physical addresses.</a:t>
            </a:r>
            <a:endParaRPr sz="2400">
              <a:solidFill>
                <a:schemeClr val="dk1"/>
              </a:solidFill>
              <a:latin typeface="Times New Roman"/>
              <a:ea typeface="Times New Roman"/>
              <a:cs typeface="Times New Roman"/>
              <a:sym typeface="Times New Roman"/>
            </a:endParaRPr>
          </a:p>
        </p:txBody>
      </p:sp>
      <p:sp>
        <p:nvSpPr>
          <p:cNvPr id="1198" name="Google Shape;1198;p9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g27741ba0059_0_3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05" name="Google Shape;1205;g27741ba0059_0_3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06" name="Google Shape;1206;g27741ba0059_0_3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07" name="Google Shape;1207;g27741ba0059_0_31"/>
          <p:cNvPicPr preferRelativeResize="0"/>
          <p:nvPr/>
        </p:nvPicPr>
        <p:blipFill rotWithShape="1">
          <a:blip r:embed="rId3">
            <a:alphaModFix/>
          </a:blip>
          <a:srcRect b="4942" l="0" r="0" t="0"/>
          <a:stretch/>
        </p:blipFill>
        <p:spPr>
          <a:xfrm>
            <a:off x="0" y="858500"/>
            <a:ext cx="9144001" cy="488697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g27741ba0059_0_3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14" name="Google Shape;1214;g27741ba0059_0_3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15" name="Google Shape;1215;g27741ba0059_0_3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16" name="Google Shape;1216;g27741ba0059_0_39"/>
          <p:cNvPicPr preferRelativeResize="0"/>
          <p:nvPr/>
        </p:nvPicPr>
        <p:blipFill rotWithShape="1">
          <a:blip r:embed="rId3">
            <a:alphaModFix/>
          </a:blip>
          <a:srcRect b="7313" l="0" r="0" t="0"/>
          <a:stretch/>
        </p:blipFill>
        <p:spPr>
          <a:xfrm>
            <a:off x="0" y="858500"/>
            <a:ext cx="9144001" cy="47650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g27741ba0059_0_14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23" name="Google Shape;1223;g27741ba0059_0_14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24" name="Google Shape;1224;g27741ba0059_0_14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25" name="Google Shape;1225;g27741ba0059_0_143"/>
          <p:cNvPicPr preferRelativeResize="0"/>
          <p:nvPr/>
        </p:nvPicPr>
        <p:blipFill rotWithShape="1">
          <a:blip r:embed="rId3">
            <a:alphaModFix/>
          </a:blip>
          <a:srcRect b="5338" l="0" r="0" t="0"/>
          <a:stretch/>
        </p:blipFill>
        <p:spPr>
          <a:xfrm>
            <a:off x="0" y="858501"/>
            <a:ext cx="9144001" cy="45974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g27741ba0059_0_15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32" name="Google Shape;1232;g27741ba0059_0_15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33" name="Google Shape;1233;g27741ba0059_0_15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34" name="Google Shape;1234;g27741ba0059_0_151"/>
          <p:cNvPicPr preferRelativeResize="0"/>
          <p:nvPr/>
        </p:nvPicPr>
        <p:blipFill rotWithShape="1">
          <a:blip r:embed="rId3">
            <a:alphaModFix/>
          </a:blip>
          <a:srcRect b="6716" l="0" r="0" t="0"/>
          <a:stretch/>
        </p:blipFill>
        <p:spPr>
          <a:xfrm>
            <a:off x="0" y="858500"/>
            <a:ext cx="9144001" cy="479554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27741ba0059_0_15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41" name="Google Shape;1241;g27741ba0059_0_15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42" name="Google Shape;1242;g27741ba0059_0_15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43" name="Google Shape;1243;g27741ba0059_0_159"/>
          <p:cNvPicPr preferRelativeResize="0"/>
          <p:nvPr/>
        </p:nvPicPr>
        <p:blipFill rotWithShape="1">
          <a:blip r:embed="rId3">
            <a:alphaModFix/>
          </a:blip>
          <a:srcRect b="5829" l="0" r="0" t="0"/>
          <a:stretch/>
        </p:blipFill>
        <p:spPr>
          <a:xfrm>
            <a:off x="0" y="858500"/>
            <a:ext cx="9144001" cy="4841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660934" y="245629"/>
            <a:ext cx="6557283"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Relational Database</a:t>
            </a:r>
            <a:endParaRPr sz="4000">
              <a:latin typeface="Arial"/>
              <a:ea typeface="Arial"/>
              <a:cs typeface="Arial"/>
              <a:sym typeface="Arial"/>
            </a:endParaRPr>
          </a:p>
        </p:txBody>
      </p:sp>
      <p:sp>
        <p:nvSpPr>
          <p:cNvPr id="215" name="Google Shape;215;p16"/>
          <p:cNvSpPr txBox="1"/>
          <p:nvPr/>
        </p:nvSpPr>
        <p:spPr>
          <a:xfrm>
            <a:off x="660934" y="1350703"/>
            <a:ext cx="8025900" cy="4245600"/>
          </a:xfrm>
          <a:prstGeom prst="rect">
            <a:avLst/>
          </a:prstGeom>
          <a:noFill/>
          <a:ln>
            <a:noFill/>
          </a:ln>
        </p:spPr>
        <p:txBody>
          <a:bodyPr anchorCtr="0" anchor="t" bIns="0" lIns="0" spcFirstLastPara="1" rIns="0" wrap="square" tIns="13325">
            <a:spAutoFit/>
          </a:bodyPr>
          <a:lstStyle/>
          <a:p>
            <a:pPr indent="-274319" lvl="0" marL="286385" marR="95885" rtl="0" algn="just">
              <a:lnSpc>
                <a:spcPct val="100000"/>
              </a:lnSpc>
              <a:spcBef>
                <a:spcPts val="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This database is based on the relational data model, which  stores data in the form of rows (tuple) and columns  (attributes), and together forms a table(relation).</a:t>
            </a:r>
            <a:endParaRPr sz="2600">
              <a:solidFill>
                <a:schemeClr val="dk1"/>
              </a:solidFill>
              <a:latin typeface="Times New Roman"/>
              <a:ea typeface="Times New Roman"/>
              <a:cs typeface="Times New Roman"/>
              <a:sym typeface="Times New Roman"/>
            </a:endParaRPr>
          </a:p>
          <a:p>
            <a:pPr indent="-274318" lvl="0" marL="286385" marR="176530" rtl="0" algn="just">
              <a:lnSpc>
                <a:spcPct val="100000"/>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 relational database uses SQL for storing, manipulating,  as well as maintaining the data. </a:t>
            </a:r>
            <a:endParaRPr sz="2600">
              <a:solidFill>
                <a:schemeClr val="dk1"/>
              </a:solidFill>
              <a:latin typeface="Times New Roman"/>
              <a:ea typeface="Times New Roman"/>
              <a:cs typeface="Times New Roman"/>
              <a:sym typeface="Times New Roman"/>
            </a:endParaRPr>
          </a:p>
          <a:p>
            <a:pPr indent="-274318" lvl="0" marL="286385" marR="176530" rtl="0" algn="just">
              <a:lnSpc>
                <a:spcPct val="100000"/>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Each table in the database carries a key that makes the data  unique from others.</a:t>
            </a:r>
            <a:endParaRPr sz="2600">
              <a:solidFill>
                <a:schemeClr val="dk1"/>
              </a:solidFill>
              <a:latin typeface="Times New Roman"/>
              <a:ea typeface="Times New Roman"/>
              <a:cs typeface="Times New Roman"/>
              <a:sym typeface="Times New Roman"/>
            </a:endParaRPr>
          </a:p>
          <a:p>
            <a:pPr indent="-274319" lvl="0" marL="286385" marR="87630" rtl="0" algn="just">
              <a:lnSpc>
                <a:spcPct val="100000"/>
              </a:lnSpc>
              <a:spcBef>
                <a:spcPts val="595"/>
              </a:spcBef>
              <a:spcAft>
                <a:spcPts val="0"/>
              </a:spcAft>
              <a:buClr>
                <a:srgbClr val="D24717"/>
              </a:buClr>
              <a:buSzPts val="2200"/>
              <a:buFont typeface="Quattrocento Sans"/>
              <a:buChar char="⚫"/>
            </a:pPr>
            <a:r>
              <a:rPr b="1" lang="en-US" sz="2600">
                <a:solidFill>
                  <a:schemeClr val="dk1"/>
                </a:solidFill>
                <a:latin typeface="Times New Roman"/>
                <a:ea typeface="Times New Roman"/>
                <a:cs typeface="Times New Roman"/>
                <a:sym typeface="Times New Roman"/>
              </a:rPr>
              <a:t>Examples </a:t>
            </a:r>
            <a:r>
              <a:rPr lang="en-US" sz="2600">
                <a:solidFill>
                  <a:schemeClr val="dk1"/>
                </a:solidFill>
                <a:latin typeface="Times New Roman"/>
                <a:ea typeface="Times New Roman"/>
                <a:cs typeface="Times New Roman"/>
                <a:sym typeface="Times New Roman"/>
              </a:rPr>
              <a:t>of Relational databases are MySQL, Microsoft  SQL Server, Oracle, IBM DB2 etc.</a:t>
            </a:r>
            <a:endParaRPr sz="2600">
              <a:solidFill>
                <a:schemeClr val="dk1"/>
              </a:solidFill>
              <a:latin typeface="Times New Roman"/>
              <a:ea typeface="Times New Roman"/>
              <a:cs typeface="Times New Roman"/>
              <a:sym typeface="Times New Roman"/>
            </a:endParaRPr>
          </a:p>
        </p:txBody>
      </p:sp>
      <p:sp>
        <p:nvSpPr>
          <p:cNvPr id="216" name="Google Shape;216;p16"/>
          <p:cNvSpPr txBox="1"/>
          <p:nvPr>
            <p:ph idx="11" type="ftr"/>
          </p:nvPr>
        </p:nvSpPr>
        <p:spPr>
          <a:xfrm>
            <a:off x="1778922" y="6377940"/>
            <a:ext cx="4109257"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g27741ba0059_0_16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50" name="Google Shape;1250;g27741ba0059_0_16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51" name="Google Shape;1251;g27741ba0059_0_16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52" name="Google Shape;1252;g27741ba0059_0_167"/>
          <p:cNvPicPr preferRelativeResize="0"/>
          <p:nvPr/>
        </p:nvPicPr>
        <p:blipFill rotWithShape="1">
          <a:blip r:embed="rId3">
            <a:alphaModFix/>
          </a:blip>
          <a:srcRect b="0" l="0" r="0" t="0"/>
          <a:stretch/>
        </p:blipFill>
        <p:spPr>
          <a:xfrm>
            <a:off x="623450" y="858500"/>
            <a:ext cx="8068726" cy="45364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27741ba0059_0_18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59" name="Google Shape;1259;g27741ba0059_0_18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60" name="Google Shape;1260;g27741ba0059_0_18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61" name="Google Shape;1261;g27741ba0059_0_183"/>
          <p:cNvPicPr preferRelativeResize="0"/>
          <p:nvPr/>
        </p:nvPicPr>
        <p:blipFill rotWithShape="1">
          <a:blip r:embed="rId3">
            <a:alphaModFix/>
          </a:blip>
          <a:srcRect b="0" l="0" r="0" t="4643"/>
          <a:stretch/>
        </p:blipFill>
        <p:spPr>
          <a:xfrm>
            <a:off x="587525" y="1097275"/>
            <a:ext cx="8414352" cy="45110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27741ba0059_0_19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68" name="Google Shape;1268;g27741ba0059_0_19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69" name="Google Shape;1269;g27741ba0059_0_19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70" name="Google Shape;1270;g27741ba0059_0_191"/>
          <p:cNvPicPr preferRelativeResize="0"/>
          <p:nvPr/>
        </p:nvPicPr>
        <p:blipFill>
          <a:blip r:embed="rId3">
            <a:alphaModFix/>
          </a:blip>
          <a:stretch>
            <a:fillRect/>
          </a:stretch>
        </p:blipFill>
        <p:spPr>
          <a:xfrm>
            <a:off x="337263" y="873750"/>
            <a:ext cx="8583777" cy="48260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g27741ba0059_0_19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77" name="Google Shape;1277;g27741ba0059_0_19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78" name="Google Shape;1278;g27741ba0059_0_19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79" name="Google Shape;1279;g27741ba0059_0_199"/>
          <p:cNvPicPr preferRelativeResize="0"/>
          <p:nvPr/>
        </p:nvPicPr>
        <p:blipFill>
          <a:blip r:embed="rId3">
            <a:alphaModFix/>
          </a:blip>
          <a:stretch>
            <a:fillRect/>
          </a:stretch>
        </p:blipFill>
        <p:spPr>
          <a:xfrm>
            <a:off x="335225" y="858500"/>
            <a:ext cx="8122974" cy="45669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g27741ba0059_0_20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86" name="Google Shape;1286;g27741ba0059_0_20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87" name="Google Shape;1287;g27741ba0059_0_20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88" name="Google Shape;1288;g27741ba0059_0_207"/>
          <p:cNvPicPr preferRelativeResize="0"/>
          <p:nvPr/>
        </p:nvPicPr>
        <p:blipFill rotWithShape="1">
          <a:blip r:embed="rId3">
            <a:alphaModFix/>
          </a:blip>
          <a:srcRect b="4942" l="0" r="0" t="0"/>
          <a:stretch/>
        </p:blipFill>
        <p:spPr>
          <a:xfrm>
            <a:off x="304800" y="888975"/>
            <a:ext cx="8374099" cy="44755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g27741ba0059_0_21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95" name="Google Shape;1295;g27741ba0059_0_21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96" name="Google Shape;1296;g27741ba0059_0_21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97" name="Google Shape;1297;g27741ba0059_0_215"/>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g27741ba0059_0_22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04" name="Google Shape;1304;g27741ba0059_0_22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05" name="Google Shape;1305;g27741ba0059_0_22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06" name="Google Shape;1306;g27741ba0059_0_223"/>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27741ba0059_0_23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13" name="Google Shape;1313;g27741ba0059_0_23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14" name="Google Shape;1314;g27741ba0059_0_23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15" name="Google Shape;1315;g27741ba0059_0_239"/>
          <p:cNvPicPr preferRelativeResize="0"/>
          <p:nvPr/>
        </p:nvPicPr>
        <p:blipFill>
          <a:blip r:embed="rId3">
            <a:alphaModFix/>
          </a:blip>
          <a:stretch>
            <a:fillRect/>
          </a:stretch>
        </p:blipFill>
        <p:spPr>
          <a:xfrm>
            <a:off x="325275" y="858500"/>
            <a:ext cx="8366924" cy="47041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g27741ba0059_0_25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22" name="Google Shape;1322;g27741ba0059_0_25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23" name="Google Shape;1323;g27741ba0059_0_25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24" name="Google Shape;1324;g27741ba0059_0_255"/>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27741ba0059_0_24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31" name="Google Shape;1331;g27741ba0059_0_24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32" name="Google Shape;1332;g27741ba0059_0_24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33" name="Google Shape;1333;g27741ba0059_0_247"/>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3"/>
          <p:cNvSpPr txBox="1"/>
          <p:nvPr>
            <p:ph type="title"/>
          </p:nvPr>
        </p:nvSpPr>
        <p:spPr>
          <a:xfrm>
            <a:off x="619371" y="252696"/>
            <a:ext cx="5590236"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D24717"/>
              </a:buClr>
              <a:buSzPts val="4400"/>
              <a:buFont typeface="Arial"/>
              <a:buNone/>
            </a:pPr>
            <a:r>
              <a:rPr b="1" lang="en-US">
                <a:solidFill>
                  <a:srgbClr val="D24717"/>
                </a:solidFill>
                <a:latin typeface="Arial"/>
                <a:ea typeface="Arial"/>
                <a:cs typeface="Arial"/>
                <a:sym typeface="Arial"/>
              </a:rPr>
              <a:t>Advantages of SQL</a:t>
            </a:r>
            <a:endParaRPr/>
          </a:p>
        </p:txBody>
      </p:sp>
      <p:sp>
        <p:nvSpPr>
          <p:cNvPr id="223" name="Google Shape;223;p13"/>
          <p:cNvSpPr txBox="1"/>
          <p:nvPr/>
        </p:nvSpPr>
        <p:spPr>
          <a:xfrm>
            <a:off x="619371" y="975383"/>
            <a:ext cx="8205900" cy="4251300"/>
          </a:xfrm>
          <a:prstGeom prst="rect">
            <a:avLst/>
          </a:prstGeom>
          <a:noFill/>
          <a:ln>
            <a:noFill/>
          </a:ln>
        </p:spPr>
        <p:txBody>
          <a:bodyPr anchorCtr="0" anchor="t" bIns="0" lIns="0" spcFirstLastPara="1" rIns="0" wrap="square" tIns="57775">
            <a:spAutoFit/>
          </a:bodyPr>
          <a:lstStyle/>
          <a:p>
            <a:pPr indent="-274955" lvl="0" marL="287020" marR="5080" rtl="0" algn="just">
              <a:lnSpc>
                <a:spcPct val="108076"/>
              </a:lnSpc>
              <a:spcBef>
                <a:spcPts val="0"/>
              </a:spcBef>
              <a:spcAft>
                <a:spcPts val="0"/>
              </a:spcAft>
              <a:buClr>
                <a:srgbClr val="D24717"/>
              </a:buClr>
              <a:buSzPts val="2200"/>
              <a:buFont typeface="Quattrocento Sans"/>
              <a:buChar char="⚫"/>
            </a:pPr>
            <a:r>
              <a:rPr lang="en-US" sz="2400">
                <a:solidFill>
                  <a:srgbClr val="D24717"/>
                </a:solidFill>
                <a:latin typeface="Times New Roman"/>
                <a:ea typeface="Times New Roman"/>
                <a:cs typeface="Times New Roman"/>
                <a:sym typeface="Times New Roman"/>
              </a:rPr>
              <a:t>High speed</a:t>
            </a:r>
            <a:r>
              <a:rPr lang="en-US" sz="2400">
                <a:solidFill>
                  <a:schemeClr val="dk1"/>
                </a:solidFill>
                <a:latin typeface="Times New Roman"/>
                <a:ea typeface="Times New Roman"/>
                <a:cs typeface="Times New Roman"/>
                <a:sym typeface="Times New Roman"/>
              </a:rPr>
              <a:t>: Using the SQL queries, the user can quickly and  efficiently retrieve a large amount of records from a database.</a:t>
            </a:r>
            <a:endParaRPr sz="2400">
              <a:solidFill>
                <a:schemeClr val="dk1"/>
              </a:solidFill>
              <a:latin typeface="Times New Roman"/>
              <a:ea typeface="Times New Roman"/>
              <a:cs typeface="Times New Roman"/>
              <a:sym typeface="Times New Roman"/>
            </a:endParaRPr>
          </a:p>
          <a:p>
            <a:pPr indent="-274955" lvl="0" marL="287020" marR="295275" rtl="0" algn="just">
              <a:lnSpc>
                <a:spcPct val="108076"/>
              </a:lnSpc>
              <a:spcBef>
                <a:spcPts val="600"/>
              </a:spcBef>
              <a:spcAft>
                <a:spcPts val="0"/>
              </a:spcAft>
              <a:buClr>
                <a:srgbClr val="D24717"/>
              </a:buClr>
              <a:buSzPts val="2200"/>
              <a:buFont typeface="Quattrocento Sans"/>
              <a:buChar char="⚫"/>
            </a:pPr>
            <a:r>
              <a:rPr lang="en-US" sz="2400">
                <a:solidFill>
                  <a:srgbClr val="D24717"/>
                </a:solidFill>
                <a:latin typeface="Times New Roman"/>
                <a:ea typeface="Times New Roman"/>
                <a:cs typeface="Times New Roman"/>
                <a:sym typeface="Times New Roman"/>
              </a:rPr>
              <a:t>No coding needed</a:t>
            </a:r>
            <a:r>
              <a:rPr lang="en-US" sz="2400">
                <a:solidFill>
                  <a:schemeClr val="dk1"/>
                </a:solidFill>
                <a:latin typeface="Times New Roman"/>
                <a:ea typeface="Times New Roman"/>
                <a:cs typeface="Times New Roman"/>
                <a:sym typeface="Times New Roman"/>
              </a:rPr>
              <a:t>: In the standard SQL, it is very easy to  manage the database system. It doesn't require a substantial  amount of code to manage the database system.</a:t>
            </a:r>
            <a:endParaRPr sz="2400">
              <a:solidFill>
                <a:schemeClr val="dk1"/>
              </a:solidFill>
              <a:latin typeface="Times New Roman"/>
              <a:ea typeface="Times New Roman"/>
              <a:cs typeface="Times New Roman"/>
              <a:sym typeface="Times New Roman"/>
            </a:endParaRPr>
          </a:p>
          <a:p>
            <a:pPr indent="-274955" lvl="0" marL="287020" marR="295275" rtl="0" algn="just">
              <a:lnSpc>
                <a:spcPct val="108076"/>
              </a:lnSpc>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SQL is a domain language used to  communicate with the database. It is also used to receive  answers to the complex questions in seconds.</a:t>
            </a:r>
            <a:endParaRPr sz="2400">
              <a:solidFill>
                <a:schemeClr val="dk1"/>
              </a:solidFill>
              <a:latin typeface="Times New Roman"/>
              <a:ea typeface="Times New Roman"/>
              <a:cs typeface="Times New Roman"/>
              <a:sym typeface="Times New Roman"/>
            </a:endParaRPr>
          </a:p>
          <a:p>
            <a:pPr indent="-274955" lvl="0" marL="287020" marR="391160" rtl="0" algn="just">
              <a:lnSpc>
                <a:spcPct val="108076"/>
              </a:lnSpc>
              <a:spcBef>
                <a:spcPts val="595"/>
              </a:spcBef>
              <a:spcAft>
                <a:spcPts val="0"/>
              </a:spcAft>
              <a:buClr>
                <a:srgbClr val="D24717"/>
              </a:buClr>
              <a:buSzPts val="2200"/>
              <a:buFont typeface="Quattrocento Sans"/>
              <a:buChar char="⚫"/>
            </a:pPr>
            <a:r>
              <a:rPr lang="en-US" sz="2400">
                <a:solidFill>
                  <a:srgbClr val="D24717"/>
                </a:solidFill>
                <a:latin typeface="Times New Roman"/>
                <a:ea typeface="Times New Roman"/>
                <a:cs typeface="Times New Roman"/>
                <a:sym typeface="Times New Roman"/>
              </a:rPr>
              <a:t>Multiple data view</a:t>
            </a:r>
            <a:r>
              <a:rPr lang="en-US" sz="2400">
                <a:solidFill>
                  <a:schemeClr val="dk1"/>
                </a:solidFill>
                <a:latin typeface="Times New Roman"/>
                <a:ea typeface="Times New Roman"/>
                <a:cs typeface="Times New Roman"/>
                <a:sym typeface="Times New Roman"/>
              </a:rPr>
              <a:t>: Using the SQL language, the users can  make different views of the database structure.</a:t>
            </a:r>
            <a:endParaRPr sz="2400">
              <a:solidFill>
                <a:schemeClr val="dk1"/>
              </a:solidFill>
              <a:latin typeface="Times New Roman"/>
              <a:ea typeface="Times New Roman"/>
              <a:cs typeface="Times New Roman"/>
              <a:sym typeface="Times New Roman"/>
            </a:endParaRPr>
          </a:p>
        </p:txBody>
      </p:sp>
      <p:sp>
        <p:nvSpPr>
          <p:cNvPr id="224" name="Google Shape;224;p13"/>
          <p:cNvSpPr txBox="1"/>
          <p:nvPr>
            <p:ph idx="11" type="ftr"/>
          </p:nvPr>
        </p:nvSpPr>
        <p:spPr>
          <a:xfrm>
            <a:off x="3108959" y="6377940"/>
            <a:ext cx="4289367"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g27741ba0059_0_26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40" name="Google Shape;1340;g27741ba0059_0_26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41" name="Google Shape;1341;g27741ba0059_0_26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42" name="Google Shape;1342;g27741ba0059_0_263"/>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g27741ba0059_0_27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49" name="Google Shape;1349;g27741ba0059_0_27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50" name="Google Shape;1350;g27741ba0059_0_27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51" name="Google Shape;1351;g27741ba0059_0_271"/>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g27741ba0059_0_27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58" name="Google Shape;1358;g27741ba0059_0_27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59" name="Google Shape;1359;g27741ba0059_0_27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60" name="Google Shape;1360;g27741ba0059_0_279"/>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27741ba0059_0_28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67" name="Google Shape;1367;g27741ba0059_0_28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68" name="Google Shape;1368;g27741ba0059_0_28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69" name="Google Shape;1369;g27741ba0059_0_287"/>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g27741ba0059_0_4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76" name="Google Shape;1376;g27741ba0059_0_4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77" name="Google Shape;1377;g27741ba0059_0_4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78" name="Google Shape;1378;g27741ba0059_0_47"/>
          <p:cNvPicPr preferRelativeResize="0"/>
          <p:nvPr/>
        </p:nvPicPr>
        <p:blipFill rotWithShape="1">
          <a:blip r:embed="rId3">
            <a:alphaModFix/>
          </a:blip>
          <a:srcRect b="17985" l="0" r="12998" t="0"/>
          <a:stretch/>
        </p:blipFill>
        <p:spPr>
          <a:xfrm>
            <a:off x="1028700" y="797525"/>
            <a:ext cx="7955277" cy="42164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27741ba0059_0_5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85" name="Google Shape;1385;g27741ba0059_0_5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86" name="Google Shape;1386;g27741ba0059_0_5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87" name="Google Shape;1387;g27741ba0059_0_55"/>
          <p:cNvPicPr preferRelativeResize="0"/>
          <p:nvPr/>
        </p:nvPicPr>
        <p:blipFill rotWithShape="1">
          <a:blip r:embed="rId3">
            <a:alphaModFix/>
          </a:blip>
          <a:srcRect b="9387" l="0" r="4333" t="0"/>
          <a:stretch/>
        </p:blipFill>
        <p:spPr>
          <a:xfrm>
            <a:off x="198125" y="858500"/>
            <a:ext cx="8747751" cy="46583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g27741ba0059_0_6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94" name="Google Shape;1394;g27741ba0059_0_6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95" name="Google Shape;1395;g27741ba0059_0_6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96" name="Google Shape;1396;g27741ba0059_0_63"/>
          <p:cNvPicPr preferRelativeResize="0"/>
          <p:nvPr/>
        </p:nvPicPr>
        <p:blipFill rotWithShape="1">
          <a:blip r:embed="rId3">
            <a:alphaModFix/>
          </a:blip>
          <a:srcRect b="9387" l="0" r="0" t="0"/>
          <a:stretch/>
        </p:blipFill>
        <p:spPr>
          <a:xfrm>
            <a:off x="518150" y="858500"/>
            <a:ext cx="7924801" cy="46583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27741ba0059_0_7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03" name="Google Shape;1403;g27741ba0059_0_7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04" name="Google Shape;1404;g27741ba0059_0_7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05" name="Google Shape;1405;g27741ba0059_0_71"/>
          <p:cNvPicPr preferRelativeResize="0"/>
          <p:nvPr/>
        </p:nvPicPr>
        <p:blipFill rotWithShape="1">
          <a:blip r:embed="rId3">
            <a:alphaModFix/>
          </a:blip>
          <a:srcRect b="17688" l="0" r="0" t="0"/>
          <a:stretch/>
        </p:blipFill>
        <p:spPr>
          <a:xfrm>
            <a:off x="548650" y="858500"/>
            <a:ext cx="8031476" cy="423164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g27741ba0059_0_7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12" name="Google Shape;1412;g27741ba0059_0_7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13" name="Google Shape;1413;g27741ba0059_0_7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14" name="Google Shape;1414;g27741ba0059_0_79"/>
          <p:cNvPicPr preferRelativeResize="0"/>
          <p:nvPr/>
        </p:nvPicPr>
        <p:blipFill rotWithShape="1">
          <a:blip r:embed="rId3">
            <a:alphaModFix/>
          </a:blip>
          <a:srcRect b="8197" l="4005" r="2832" t="0"/>
          <a:stretch/>
        </p:blipFill>
        <p:spPr>
          <a:xfrm>
            <a:off x="487675" y="797550"/>
            <a:ext cx="8519175" cy="47193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g27741ba0059_0_8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21" name="Google Shape;1421;g27741ba0059_0_8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22" name="Google Shape;1422;g27741ba0059_0_8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23" name="Google Shape;1423;g27741ba0059_0_87"/>
          <p:cNvPicPr preferRelativeResize="0"/>
          <p:nvPr/>
        </p:nvPicPr>
        <p:blipFill rotWithShape="1">
          <a:blip r:embed="rId3">
            <a:alphaModFix/>
          </a:blip>
          <a:srcRect b="9982" l="0" r="0" t="0"/>
          <a:stretch/>
        </p:blipFill>
        <p:spPr>
          <a:xfrm>
            <a:off x="0" y="858501"/>
            <a:ext cx="9144001" cy="4627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14"/>
          <p:cNvGrpSpPr/>
          <p:nvPr/>
        </p:nvGrpSpPr>
        <p:grpSpPr>
          <a:xfrm>
            <a:off x="345789" y="345993"/>
            <a:ext cx="8470772" cy="4829049"/>
            <a:chOff x="290512" y="290575"/>
            <a:chExt cx="8470772" cy="4829049"/>
          </a:xfrm>
        </p:grpSpPr>
        <p:pic>
          <p:nvPicPr>
            <p:cNvPr id="231" name="Google Shape;231;p14"/>
            <p:cNvPicPr preferRelativeResize="0"/>
            <p:nvPr/>
          </p:nvPicPr>
          <p:blipFill rotWithShape="1">
            <a:blip r:embed="rId3">
              <a:alphaModFix/>
            </a:blip>
            <a:srcRect b="0" l="0" r="0" t="0"/>
            <a:stretch/>
          </p:blipFill>
          <p:spPr>
            <a:xfrm>
              <a:off x="304800" y="304799"/>
              <a:ext cx="4296283" cy="3785489"/>
            </a:xfrm>
            <a:prstGeom prst="rect">
              <a:avLst/>
            </a:prstGeom>
            <a:noFill/>
            <a:ln>
              <a:noFill/>
            </a:ln>
          </p:spPr>
        </p:pic>
        <p:sp>
          <p:nvSpPr>
            <p:cNvPr id="232" name="Google Shape;232;p14"/>
            <p:cNvSpPr/>
            <p:nvPr/>
          </p:nvSpPr>
          <p:spPr>
            <a:xfrm>
              <a:off x="290512" y="290575"/>
              <a:ext cx="4324985" cy="3814445"/>
            </a:xfrm>
            <a:custGeom>
              <a:rect b="b" l="l" r="r" t="t"/>
              <a:pathLst>
                <a:path extrusionOk="0" h="3814445" w="4324985">
                  <a:moveTo>
                    <a:pt x="0" y="3814064"/>
                  </a:moveTo>
                  <a:lnTo>
                    <a:pt x="4324858" y="3814064"/>
                  </a:lnTo>
                  <a:lnTo>
                    <a:pt x="4324858" y="0"/>
                  </a:lnTo>
                  <a:lnTo>
                    <a:pt x="0" y="0"/>
                  </a:lnTo>
                  <a:lnTo>
                    <a:pt x="0" y="3814064"/>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pic>
          <p:nvPicPr>
            <p:cNvPr id="233" name="Google Shape;233;p14"/>
            <p:cNvPicPr preferRelativeResize="0"/>
            <p:nvPr/>
          </p:nvPicPr>
          <p:blipFill rotWithShape="1">
            <a:blip r:embed="rId4">
              <a:alphaModFix/>
            </a:blip>
            <a:srcRect b="0" l="0" r="0" t="0"/>
            <a:stretch/>
          </p:blipFill>
          <p:spPr>
            <a:xfrm>
              <a:off x="4681155" y="1256922"/>
              <a:ext cx="4080129" cy="3862702"/>
            </a:xfrm>
            <a:prstGeom prst="rect">
              <a:avLst/>
            </a:prstGeom>
            <a:noFill/>
            <a:ln>
              <a:noFill/>
            </a:ln>
          </p:spPr>
        </p:pic>
        <p:sp>
          <p:nvSpPr>
            <p:cNvPr id="234" name="Google Shape;234;p14"/>
            <p:cNvSpPr/>
            <p:nvPr/>
          </p:nvSpPr>
          <p:spPr>
            <a:xfrm>
              <a:off x="4633848" y="1052449"/>
              <a:ext cx="4109085" cy="4067175"/>
            </a:xfrm>
            <a:custGeom>
              <a:rect b="b" l="l" r="r" t="t"/>
              <a:pathLst>
                <a:path extrusionOk="0" h="4067175" w="4109084">
                  <a:moveTo>
                    <a:pt x="0" y="4067175"/>
                  </a:moveTo>
                  <a:lnTo>
                    <a:pt x="4108704" y="4067175"/>
                  </a:lnTo>
                  <a:lnTo>
                    <a:pt x="4108704" y="0"/>
                  </a:lnTo>
                  <a:lnTo>
                    <a:pt x="0" y="0"/>
                  </a:lnTo>
                  <a:lnTo>
                    <a:pt x="0" y="4067175"/>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grpSp>
      <p:sp>
        <p:nvSpPr>
          <p:cNvPr id="235" name="Google Shape;235;p14"/>
          <p:cNvSpPr txBox="1"/>
          <p:nvPr/>
        </p:nvSpPr>
        <p:spPr>
          <a:xfrm>
            <a:off x="345789" y="5255202"/>
            <a:ext cx="8283300" cy="1122900"/>
          </a:xfrm>
          <a:prstGeom prst="rect">
            <a:avLst/>
          </a:prstGeom>
          <a:noFill/>
          <a:ln cap="flat" cmpd="sng" w="9525">
            <a:solidFill>
              <a:srgbClr val="FFC000"/>
            </a:solidFill>
            <a:prstDash val="solid"/>
            <a:round/>
            <a:headEnd len="sm" w="sm" type="none"/>
            <a:tailEnd len="sm" w="sm" type="none"/>
          </a:ln>
        </p:spPr>
        <p:txBody>
          <a:bodyPr anchorCtr="0" anchor="t" bIns="0" lIns="0" spcFirstLastPara="1" rIns="0" wrap="square" tIns="14600">
            <a:spAutoFit/>
          </a:bodyPr>
          <a:lstStyle/>
          <a:p>
            <a:pPr indent="-285750" lvl="0" marL="377190" marR="343535" rtl="0" algn="l">
              <a:lnSpc>
                <a:spcPct val="10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Homogeneous</a:t>
            </a:r>
            <a:r>
              <a:rPr lang="en-US" sz="1800">
                <a:solidFill>
                  <a:schemeClr val="dk1"/>
                </a:solidFill>
                <a:latin typeface="Times New Roman"/>
                <a:ea typeface="Times New Roman"/>
                <a:cs typeface="Times New Roman"/>
                <a:sym typeface="Times New Roman"/>
              </a:rPr>
              <a:t>  data storage is not possible with RDBMS, which stores data in fixed schema and  big data is having variety of data.</a:t>
            </a:r>
            <a:endParaRPr sz="1800">
              <a:solidFill>
                <a:schemeClr val="dk1"/>
              </a:solidFill>
              <a:latin typeface="Times New Roman"/>
              <a:ea typeface="Times New Roman"/>
              <a:cs typeface="Times New Roman"/>
              <a:sym typeface="Times New Roman"/>
            </a:endParaRPr>
          </a:p>
          <a:p>
            <a:pPr indent="-285750" lvl="0" marL="377190" marR="0" rtl="0" algn="l">
              <a:lnSpc>
                <a:spcPct val="10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system response time becomes slow when you use RDBMS for massive volumes of data.</a:t>
            </a:r>
            <a:endParaRPr sz="1800">
              <a:solidFill>
                <a:schemeClr val="dk1"/>
              </a:solidFill>
              <a:latin typeface="Times New Roman"/>
              <a:ea typeface="Times New Roman"/>
              <a:cs typeface="Times New Roman"/>
              <a:sym typeface="Times New Roman"/>
            </a:endParaRPr>
          </a:p>
        </p:txBody>
      </p:sp>
      <p:sp>
        <p:nvSpPr>
          <p:cNvPr id="236" name="Google Shape;236;p14"/>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g27741ba0059_0_9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0" name="Google Shape;1430;g27741ba0059_0_9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31" name="Google Shape;1431;g27741ba0059_0_9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32" name="Google Shape;1432;g27741ba0059_0_95"/>
          <p:cNvPicPr preferRelativeResize="0"/>
          <p:nvPr/>
        </p:nvPicPr>
        <p:blipFill rotWithShape="1">
          <a:blip r:embed="rId3">
            <a:alphaModFix/>
          </a:blip>
          <a:srcRect b="6716" l="2666" r="0" t="0"/>
          <a:stretch/>
        </p:blipFill>
        <p:spPr>
          <a:xfrm>
            <a:off x="243850" y="858500"/>
            <a:ext cx="8900149" cy="47955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g27741ba0059_0_10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9" name="Google Shape;1439;g27741ba0059_0_10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40" name="Google Shape;1440;g27741ba0059_0_10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41" name="Google Shape;1441;g27741ba0059_0_103"/>
          <p:cNvPicPr preferRelativeResize="0"/>
          <p:nvPr/>
        </p:nvPicPr>
        <p:blipFill rotWithShape="1">
          <a:blip r:embed="rId3">
            <a:alphaModFix/>
          </a:blip>
          <a:srcRect b="7612" l="3501" r="9836" t="0"/>
          <a:stretch/>
        </p:blipFill>
        <p:spPr>
          <a:xfrm>
            <a:off x="777250" y="858500"/>
            <a:ext cx="7924801" cy="47498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27741ba0059_0_11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48" name="Google Shape;1448;g27741ba0059_0_11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49" name="Google Shape;1449;g27741ba0059_0_11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50" name="Google Shape;1450;g27741ba0059_0_111"/>
          <p:cNvPicPr preferRelativeResize="0"/>
          <p:nvPr/>
        </p:nvPicPr>
        <p:blipFill rotWithShape="1">
          <a:blip r:embed="rId3">
            <a:alphaModFix/>
          </a:blip>
          <a:srcRect b="8197" l="5829" r="5162" t="0"/>
          <a:stretch/>
        </p:blipFill>
        <p:spPr>
          <a:xfrm>
            <a:off x="533400" y="858500"/>
            <a:ext cx="8138150" cy="47193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g27741ba0059_0_11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57" name="Google Shape;1457;g27741ba0059_0_11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58" name="Google Shape;1458;g27741ba0059_0_11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59" name="Google Shape;1459;g27741ba0059_0_119"/>
          <p:cNvPicPr preferRelativeResize="0"/>
          <p:nvPr/>
        </p:nvPicPr>
        <p:blipFill rotWithShape="1">
          <a:blip r:embed="rId3">
            <a:alphaModFix/>
          </a:blip>
          <a:srcRect b="7612" l="2998" r="4168" t="0"/>
          <a:stretch/>
        </p:blipFill>
        <p:spPr>
          <a:xfrm>
            <a:off x="502925" y="828000"/>
            <a:ext cx="8488676" cy="47498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g27741ba0059_0_12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66" name="Google Shape;1466;g27741ba0059_0_12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67" name="Google Shape;1467;g27741ba0059_0_12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68" name="Google Shape;1468;g27741ba0059_0_127"/>
          <p:cNvPicPr preferRelativeResize="0"/>
          <p:nvPr/>
        </p:nvPicPr>
        <p:blipFill rotWithShape="1">
          <a:blip r:embed="rId3">
            <a:alphaModFix/>
          </a:blip>
          <a:srcRect b="7902" l="4003" r="4168" t="0"/>
          <a:stretch/>
        </p:blipFill>
        <p:spPr>
          <a:xfrm>
            <a:off x="579100" y="858500"/>
            <a:ext cx="8397249" cy="473457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g27741ba0059_0_13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75" name="Google Shape;1475;g27741ba0059_0_13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76" name="Google Shape;1476;g27741ba0059_0_13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77" name="Google Shape;1477;g27741ba0059_0_135"/>
          <p:cNvPicPr preferRelativeResize="0"/>
          <p:nvPr/>
        </p:nvPicPr>
        <p:blipFill rotWithShape="1">
          <a:blip r:embed="rId3">
            <a:alphaModFix/>
          </a:blip>
          <a:srcRect b="11668" l="3669" r="4831" t="0"/>
          <a:stretch/>
        </p:blipFill>
        <p:spPr>
          <a:xfrm>
            <a:off x="609600" y="873725"/>
            <a:ext cx="8366774" cy="38049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00"/>
          <p:cNvSpPr txBox="1"/>
          <p:nvPr>
            <p:ph type="title"/>
          </p:nvPr>
        </p:nvSpPr>
        <p:spPr>
          <a:xfrm>
            <a:off x="993454" y="688975"/>
            <a:ext cx="4031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chemeClr val="dk2"/>
              </a:buClr>
              <a:buSzPts val="4000"/>
              <a:buFont typeface="Libre Franklin"/>
              <a:buNone/>
            </a:pPr>
            <a:r>
              <a:rPr lang="en-US" sz="4000"/>
              <a:t>Use Case 2</a:t>
            </a:r>
            <a:endParaRPr sz="4000"/>
          </a:p>
        </p:txBody>
      </p:sp>
      <p:sp>
        <p:nvSpPr>
          <p:cNvPr id="1483" name="Google Shape;1483;p100"/>
          <p:cNvSpPr/>
          <p:nvPr/>
        </p:nvSpPr>
        <p:spPr>
          <a:xfrm>
            <a:off x="914400" y="1447800"/>
            <a:ext cx="7772400"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84" name="Google Shape;1484;p100"/>
          <p:cNvSpPr txBox="1"/>
          <p:nvPr/>
        </p:nvSpPr>
        <p:spPr>
          <a:xfrm>
            <a:off x="993444" y="1383538"/>
            <a:ext cx="7305000" cy="4533000"/>
          </a:xfrm>
          <a:prstGeom prst="rect">
            <a:avLst/>
          </a:prstGeom>
          <a:noFill/>
          <a:ln>
            <a:noFill/>
          </a:ln>
        </p:spPr>
        <p:txBody>
          <a:bodyPr anchorCtr="0" anchor="t" bIns="0" lIns="0" spcFirstLastPara="1" rIns="0" wrap="square" tIns="12700">
            <a:spAutoFit/>
          </a:bodyPr>
          <a:lstStyle/>
          <a:p>
            <a:pPr indent="0" lvl="0" marL="12700" marR="0" rtl="0" algn="just">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Recommendation engines</a:t>
            </a:r>
            <a:endParaRPr sz="2400">
              <a:solidFill>
                <a:schemeClr val="dk1"/>
              </a:solidFill>
              <a:latin typeface="Times New Roman"/>
              <a:ea typeface="Times New Roman"/>
              <a:cs typeface="Times New Roman"/>
              <a:sym typeface="Times New Roman"/>
            </a:endParaRPr>
          </a:p>
          <a:p>
            <a:pPr indent="-274319" lvl="0" marL="286385" marR="938530" rtl="0" algn="just">
              <a:lnSpc>
                <a:spcPct val="96250"/>
              </a:lnSpc>
              <a:spcBef>
                <a:spcPts val="57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Graph databases are a good choice for recommendation  applications.</a:t>
            </a:r>
            <a:endParaRPr sz="2400">
              <a:solidFill>
                <a:schemeClr val="dk1"/>
              </a:solidFill>
              <a:latin typeface="Times New Roman"/>
              <a:ea typeface="Times New Roman"/>
              <a:cs typeface="Times New Roman"/>
              <a:sym typeface="Times New Roman"/>
            </a:endParaRPr>
          </a:p>
          <a:p>
            <a:pPr indent="-274320" lvl="0" marL="286385" marR="450215" rtl="0" algn="just">
              <a:lnSpc>
                <a:spcPct val="95833"/>
              </a:lnSpc>
              <a:spcBef>
                <a:spcPts val="600"/>
              </a:spcBef>
              <a:spcAft>
                <a:spcPts val="0"/>
              </a:spcAft>
              <a:buClr>
                <a:srgbClr val="D24717"/>
              </a:buClr>
              <a:buSzPts val="1537"/>
              <a:buFont typeface="Quattrocento Sans"/>
              <a:buChar char="⚫"/>
            </a:pPr>
            <a:r>
              <a:rPr lang="en-US" sz="1800">
                <a:solidFill>
                  <a:schemeClr val="dk1"/>
                </a:solidFill>
                <a:latin typeface="Libre Franklin"/>
                <a:ea typeface="Libre Franklin"/>
                <a:cs typeface="Libre Franklin"/>
                <a:sym typeface="Libre Franklin"/>
              </a:rPr>
              <a:t>	</a:t>
            </a:r>
            <a:r>
              <a:rPr lang="en-US" sz="2400">
                <a:solidFill>
                  <a:schemeClr val="dk1"/>
                </a:solidFill>
                <a:latin typeface="Times New Roman"/>
                <a:ea typeface="Times New Roman"/>
                <a:cs typeface="Times New Roman"/>
                <a:sym typeface="Times New Roman"/>
              </a:rPr>
              <a:t>With graph databases, you can store in a graph relationships  between information categories such as customer interests,  friends, and purchase history.</a:t>
            </a:r>
            <a:endParaRPr sz="2400">
              <a:solidFill>
                <a:schemeClr val="dk1"/>
              </a:solidFill>
              <a:latin typeface="Times New Roman"/>
              <a:ea typeface="Times New Roman"/>
              <a:cs typeface="Times New Roman"/>
              <a:sym typeface="Times New Roman"/>
            </a:endParaRPr>
          </a:p>
          <a:p>
            <a:pPr indent="-274319" lvl="0" marL="286385" marR="5080" rtl="0" algn="just">
              <a:lnSpc>
                <a:spcPct val="80000"/>
              </a:lnSpc>
              <a:spcBef>
                <a:spcPts val="62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You can use a highly available graph database to make product  recommendations to a user based on which products are  purchased by others who follow the same sport and have similar  purchase history.</a:t>
            </a:r>
            <a:endParaRPr sz="2400">
              <a:solidFill>
                <a:schemeClr val="dk1"/>
              </a:solidFill>
              <a:latin typeface="Times New Roman"/>
              <a:ea typeface="Times New Roman"/>
              <a:cs typeface="Times New Roman"/>
              <a:sym typeface="Times New Roman"/>
            </a:endParaRPr>
          </a:p>
          <a:p>
            <a:pPr indent="-274319" lvl="0" marL="286385" marR="260984" rtl="0" algn="just">
              <a:lnSpc>
                <a:spcPct val="80100"/>
              </a:lnSpc>
              <a:spcBef>
                <a:spcPts val="60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Or, you can identify people who have a friend in common but  </a:t>
            </a:r>
            <a:r>
              <a:rPr lang="en-US" sz="2400">
                <a:solidFill>
                  <a:schemeClr val="dk1"/>
                </a:solidFill>
                <a:latin typeface="Georgia"/>
                <a:ea typeface="Georgia"/>
                <a:cs typeface="Georgia"/>
                <a:sym typeface="Georgia"/>
              </a:rPr>
              <a:t>don’t yet know each other, and then make a friendship  </a:t>
            </a:r>
            <a:r>
              <a:rPr lang="en-US" sz="2400">
                <a:solidFill>
                  <a:schemeClr val="dk1"/>
                </a:solidFill>
                <a:latin typeface="Times New Roman"/>
                <a:ea typeface="Times New Roman"/>
                <a:cs typeface="Times New Roman"/>
                <a:sym typeface="Times New Roman"/>
              </a:rPr>
              <a:t>recommendation.</a:t>
            </a:r>
            <a:endParaRPr sz="2400">
              <a:solidFill>
                <a:schemeClr val="dk1"/>
              </a:solidFill>
              <a:latin typeface="Times New Roman"/>
              <a:ea typeface="Times New Roman"/>
              <a:cs typeface="Times New Roman"/>
              <a:sym typeface="Times New Roman"/>
            </a:endParaRPr>
          </a:p>
        </p:txBody>
      </p:sp>
      <p:sp>
        <p:nvSpPr>
          <p:cNvPr id="1485" name="Google Shape;1485;p10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p10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g27741ba0059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93" name="Google Shape;1493;g27741ba0059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494" name="Google Shape;1494;g27741ba0059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95" name="Google Shape;1495;g27741ba0059_0_0"/>
          <p:cNvPicPr preferRelativeResize="0"/>
          <p:nvPr/>
        </p:nvPicPr>
        <p:blipFill rotWithShape="1">
          <a:blip r:embed="rId3">
            <a:alphaModFix/>
          </a:blip>
          <a:srcRect b="27764" l="27499" r="27499" t="27769"/>
          <a:stretch/>
        </p:blipFill>
        <p:spPr>
          <a:xfrm>
            <a:off x="1114425" y="1203950"/>
            <a:ext cx="7501276" cy="41673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g27741ba0059_0_1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2" name="Google Shape;1502;g27741ba0059_0_1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503" name="Google Shape;1503;g27741ba0059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04" name="Google Shape;1504;g27741ba0059_0_16"/>
          <p:cNvPicPr preferRelativeResize="0"/>
          <p:nvPr/>
        </p:nvPicPr>
        <p:blipFill rotWithShape="1">
          <a:blip r:embed="rId3">
            <a:alphaModFix/>
          </a:blip>
          <a:srcRect b="7519" l="4000" r="3834" t="16905"/>
          <a:stretch/>
        </p:blipFill>
        <p:spPr>
          <a:xfrm>
            <a:off x="563875" y="1668787"/>
            <a:ext cx="8427725" cy="35204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g27741ba0059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11" name="Google Shape;1511;g27741ba0059_0_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512" name="Google Shape;1512;g27741ba0059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13" name="Google Shape;1513;g27741ba0059_0_8"/>
          <p:cNvPicPr preferRelativeResize="0"/>
          <p:nvPr/>
        </p:nvPicPr>
        <p:blipFill>
          <a:blip r:embed="rId3">
            <a:alphaModFix/>
          </a:blip>
          <a:stretch>
            <a:fillRect/>
          </a:stretch>
        </p:blipFill>
        <p:spPr>
          <a:xfrm>
            <a:off x="0" y="858505"/>
            <a:ext cx="9144001" cy="5140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grpSp>
        <p:nvGrpSpPr>
          <p:cNvPr id="241" name="Google Shape;241;p15"/>
          <p:cNvGrpSpPr/>
          <p:nvPr/>
        </p:nvGrpSpPr>
        <p:grpSpPr>
          <a:xfrm>
            <a:off x="595312" y="595312"/>
            <a:ext cx="8105775" cy="5610225"/>
            <a:chOff x="595312" y="595312"/>
            <a:chExt cx="8105775" cy="5610225"/>
          </a:xfrm>
        </p:grpSpPr>
        <p:pic>
          <p:nvPicPr>
            <p:cNvPr id="242" name="Google Shape;242;p15"/>
            <p:cNvPicPr preferRelativeResize="0"/>
            <p:nvPr/>
          </p:nvPicPr>
          <p:blipFill rotWithShape="1">
            <a:blip r:embed="rId3">
              <a:alphaModFix/>
            </a:blip>
            <a:srcRect b="0" l="0" r="0" t="0"/>
            <a:stretch/>
          </p:blipFill>
          <p:spPr>
            <a:xfrm>
              <a:off x="609600" y="792938"/>
              <a:ext cx="8077200" cy="4889036"/>
            </a:xfrm>
            <a:prstGeom prst="rect">
              <a:avLst/>
            </a:prstGeom>
            <a:noFill/>
            <a:ln>
              <a:noFill/>
            </a:ln>
          </p:spPr>
        </p:pic>
        <p:sp>
          <p:nvSpPr>
            <p:cNvPr id="243" name="Google Shape;243;p15"/>
            <p:cNvSpPr/>
            <p:nvPr/>
          </p:nvSpPr>
          <p:spPr>
            <a:xfrm>
              <a:off x="595312" y="595312"/>
              <a:ext cx="8105775" cy="5610225"/>
            </a:xfrm>
            <a:custGeom>
              <a:rect b="b" l="l" r="r" t="t"/>
              <a:pathLst>
                <a:path extrusionOk="0" h="5610225" w="8105775">
                  <a:moveTo>
                    <a:pt x="0" y="5610225"/>
                  </a:moveTo>
                  <a:lnTo>
                    <a:pt x="8105775" y="5610225"/>
                  </a:lnTo>
                  <a:lnTo>
                    <a:pt x="8105775" y="0"/>
                  </a:lnTo>
                  <a:lnTo>
                    <a:pt x="0" y="0"/>
                  </a:lnTo>
                  <a:lnTo>
                    <a:pt x="0" y="5610225"/>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grpSp>
      <p:sp>
        <p:nvSpPr>
          <p:cNvPr id="244" name="Google Shape;244;p15"/>
          <p:cNvSpPr txBox="1"/>
          <p:nvPr>
            <p:ph idx="11" type="ftr"/>
          </p:nvPr>
        </p:nvSpPr>
        <p:spPr>
          <a:xfrm>
            <a:off x="3108959" y="6377940"/>
            <a:ext cx="36243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888888"/>
              </a:buClr>
              <a:buSzPts val="1400"/>
              <a:buFont typeface="Libre Franklin"/>
              <a:buNone/>
            </a:pPr>
            <a:r>
              <a:t/>
            </a:r>
            <a:endParaRPr/>
          </a:p>
        </p:txBody>
      </p:sp>
      <p:sp>
        <p:nvSpPr>
          <p:cNvPr id="245" name="Google Shape;245;p15"/>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01"/>
          <p:cNvSpPr txBox="1"/>
          <p:nvPr>
            <p:ph type="title"/>
          </p:nvPr>
        </p:nvSpPr>
        <p:spPr>
          <a:xfrm>
            <a:off x="916939" y="247903"/>
            <a:ext cx="88368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D24717"/>
              </a:buClr>
              <a:buSzPts val="4400"/>
              <a:buFont typeface="Libre Franklin"/>
              <a:buNone/>
            </a:pPr>
            <a:r>
              <a:rPr lang="en-US" sz="4000">
                <a:solidFill>
                  <a:srgbClr val="D24717"/>
                </a:solidFill>
              </a:rPr>
              <a:t>Examples of NOSQL Data Stores</a:t>
            </a:r>
            <a:endParaRPr sz="4000"/>
          </a:p>
        </p:txBody>
      </p:sp>
      <p:grpSp>
        <p:nvGrpSpPr>
          <p:cNvPr id="1519" name="Google Shape;1519;p101"/>
          <p:cNvGrpSpPr/>
          <p:nvPr/>
        </p:nvGrpSpPr>
        <p:grpSpPr>
          <a:xfrm>
            <a:off x="609600" y="1143000"/>
            <a:ext cx="8077200" cy="1257427"/>
            <a:chOff x="609600" y="1143000"/>
            <a:chExt cx="8077200" cy="1257427"/>
          </a:xfrm>
        </p:grpSpPr>
        <p:pic>
          <p:nvPicPr>
            <p:cNvPr id="1520" name="Google Shape;1520;p101"/>
            <p:cNvPicPr preferRelativeResize="0"/>
            <p:nvPr/>
          </p:nvPicPr>
          <p:blipFill rotWithShape="1">
            <a:blip r:embed="rId3">
              <a:alphaModFix/>
            </a:blip>
            <a:srcRect b="0" l="0" r="0" t="0"/>
            <a:stretch/>
          </p:blipFill>
          <p:spPr>
            <a:xfrm>
              <a:off x="609600" y="1143000"/>
              <a:ext cx="8077200" cy="1257427"/>
            </a:xfrm>
            <a:prstGeom prst="rect">
              <a:avLst/>
            </a:prstGeom>
            <a:noFill/>
            <a:ln>
              <a:noFill/>
            </a:ln>
          </p:spPr>
        </p:pic>
        <p:sp>
          <p:nvSpPr>
            <p:cNvPr id="1521" name="Google Shape;1521;p101"/>
            <p:cNvSpPr/>
            <p:nvPr/>
          </p:nvSpPr>
          <p:spPr>
            <a:xfrm>
              <a:off x="986853" y="1323339"/>
              <a:ext cx="765810" cy="1006475"/>
            </a:xfrm>
            <a:custGeom>
              <a:rect b="b" l="l" r="r" t="t"/>
              <a:pathLst>
                <a:path extrusionOk="0" h="1006475" w="765810">
                  <a:moveTo>
                    <a:pt x="0" y="76581"/>
                  </a:moveTo>
                  <a:lnTo>
                    <a:pt x="6016" y="46773"/>
                  </a:lnTo>
                  <a:lnTo>
                    <a:pt x="22425" y="22431"/>
                  </a:lnTo>
                  <a:lnTo>
                    <a:pt x="46762" y="6018"/>
                  </a:lnTo>
                  <a:lnTo>
                    <a:pt x="76568" y="0"/>
                  </a:lnTo>
                  <a:lnTo>
                    <a:pt x="689165" y="0"/>
                  </a:lnTo>
                  <a:lnTo>
                    <a:pt x="718972" y="6018"/>
                  </a:lnTo>
                  <a:lnTo>
                    <a:pt x="743315" y="22431"/>
                  </a:lnTo>
                  <a:lnTo>
                    <a:pt x="759727" y="46773"/>
                  </a:lnTo>
                  <a:lnTo>
                    <a:pt x="765746" y="76581"/>
                  </a:lnTo>
                  <a:lnTo>
                    <a:pt x="765746" y="929386"/>
                  </a:lnTo>
                  <a:lnTo>
                    <a:pt x="759727" y="959193"/>
                  </a:lnTo>
                  <a:lnTo>
                    <a:pt x="743315" y="983535"/>
                  </a:lnTo>
                  <a:lnTo>
                    <a:pt x="718972" y="999948"/>
                  </a:lnTo>
                  <a:lnTo>
                    <a:pt x="689165" y="1005967"/>
                  </a:lnTo>
                  <a:lnTo>
                    <a:pt x="76568" y="1005967"/>
                  </a:lnTo>
                  <a:lnTo>
                    <a:pt x="46762" y="999948"/>
                  </a:lnTo>
                  <a:lnTo>
                    <a:pt x="22425" y="983535"/>
                  </a:lnTo>
                  <a:lnTo>
                    <a:pt x="6016" y="959193"/>
                  </a:lnTo>
                  <a:lnTo>
                    <a:pt x="0" y="929386"/>
                  </a:lnTo>
                  <a:lnTo>
                    <a:pt x="0" y="76581"/>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pic>
        <p:nvPicPr>
          <p:cNvPr id="1522" name="Google Shape;1522;p101"/>
          <p:cNvPicPr preferRelativeResize="0"/>
          <p:nvPr/>
        </p:nvPicPr>
        <p:blipFill rotWithShape="1">
          <a:blip r:embed="rId4">
            <a:alphaModFix/>
          </a:blip>
          <a:srcRect b="0" l="0" r="0" t="0"/>
          <a:stretch/>
        </p:blipFill>
        <p:spPr>
          <a:xfrm>
            <a:off x="609600" y="3909440"/>
            <a:ext cx="8077200" cy="1257427"/>
          </a:xfrm>
          <a:prstGeom prst="rect">
            <a:avLst/>
          </a:prstGeom>
          <a:noFill/>
          <a:ln>
            <a:noFill/>
          </a:ln>
        </p:spPr>
      </p:pic>
      <p:grpSp>
        <p:nvGrpSpPr>
          <p:cNvPr id="1523" name="Google Shape;1523;p101"/>
          <p:cNvGrpSpPr/>
          <p:nvPr/>
        </p:nvGrpSpPr>
        <p:grpSpPr>
          <a:xfrm>
            <a:off x="609600" y="2526157"/>
            <a:ext cx="8077200" cy="1257426"/>
            <a:chOff x="609600" y="2526157"/>
            <a:chExt cx="8077200" cy="1257426"/>
          </a:xfrm>
        </p:grpSpPr>
        <p:pic>
          <p:nvPicPr>
            <p:cNvPr id="1524" name="Google Shape;1524;p101"/>
            <p:cNvPicPr preferRelativeResize="0"/>
            <p:nvPr/>
          </p:nvPicPr>
          <p:blipFill rotWithShape="1">
            <a:blip r:embed="rId5">
              <a:alphaModFix/>
            </a:blip>
            <a:srcRect b="0" l="0" r="0" t="0"/>
            <a:stretch/>
          </p:blipFill>
          <p:spPr>
            <a:xfrm>
              <a:off x="609600" y="2526157"/>
              <a:ext cx="8077200" cy="1257426"/>
            </a:xfrm>
            <a:prstGeom prst="rect">
              <a:avLst/>
            </a:prstGeom>
            <a:noFill/>
            <a:ln>
              <a:noFill/>
            </a:ln>
          </p:spPr>
        </p:pic>
        <p:sp>
          <p:nvSpPr>
            <p:cNvPr id="1525" name="Google Shape;1525;p101"/>
            <p:cNvSpPr/>
            <p:nvPr/>
          </p:nvSpPr>
          <p:spPr>
            <a:xfrm>
              <a:off x="838200" y="2651887"/>
              <a:ext cx="1409700" cy="1006475"/>
            </a:xfrm>
            <a:custGeom>
              <a:rect b="b" l="l" r="r" t="t"/>
              <a:pathLst>
                <a:path extrusionOk="0" h="1006475" w="1409700">
                  <a:moveTo>
                    <a:pt x="1309116" y="0"/>
                  </a:moveTo>
                  <a:lnTo>
                    <a:pt x="100596" y="0"/>
                  </a:lnTo>
                  <a:lnTo>
                    <a:pt x="61438" y="7911"/>
                  </a:lnTo>
                  <a:lnTo>
                    <a:pt x="29462" y="29479"/>
                  </a:lnTo>
                  <a:lnTo>
                    <a:pt x="7904" y="61454"/>
                  </a:lnTo>
                  <a:lnTo>
                    <a:pt x="0" y="100584"/>
                  </a:lnTo>
                  <a:lnTo>
                    <a:pt x="0" y="905383"/>
                  </a:lnTo>
                  <a:lnTo>
                    <a:pt x="7904" y="944566"/>
                  </a:lnTo>
                  <a:lnTo>
                    <a:pt x="29462" y="976534"/>
                  </a:lnTo>
                  <a:lnTo>
                    <a:pt x="61438" y="998073"/>
                  </a:lnTo>
                  <a:lnTo>
                    <a:pt x="100596" y="1005967"/>
                  </a:lnTo>
                  <a:lnTo>
                    <a:pt x="1309116" y="1005967"/>
                  </a:lnTo>
                  <a:lnTo>
                    <a:pt x="1348299" y="998073"/>
                  </a:lnTo>
                  <a:lnTo>
                    <a:pt x="1380267" y="976534"/>
                  </a:lnTo>
                  <a:lnTo>
                    <a:pt x="1401806" y="944566"/>
                  </a:lnTo>
                  <a:lnTo>
                    <a:pt x="1409700" y="905383"/>
                  </a:lnTo>
                  <a:lnTo>
                    <a:pt x="1409700" y="100584"/>
                  </a:lnTo>
                  <a:lnTo>
                    <a:pt x="1401806" y="61454"/>
                  </a:lnTo>
                  <a:lnTo>
                    <a:pt x="1380267" y="29479"/>
                  </a:lnTo>
                  <a:lnTo>
                    <a:pt x="1348299" y="7911"/>
                  </a:lnTo>
                  <a:lnTo>
                    <a:pt x="1309116" y="0"/>
                  </a:lnTo>
                  <a:close/>
                </a:path>
              </a:pathLst>
            </a:custGeom>
            <a:solidFill>
              <a:srgbClr val="EAC1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26" name="Google Shape;1526;p101"/>
            <p:cNvSpPr/>
            <p:nvPr/>
          </p:nvSpPr>
          <p:spPr>
            <a:xfrm>
              <a:off x="838200" y="2651887"/>
              <a:ext cx="1409700" cy="1006475"/>
            </a:xfrm>
            <a:custGeom>
              <a:rect b="b" l="l" r="r" t="t"/>
              <a:pathLst>
                <a:path extrusionOk="0" h="1006475" w="1409700">
                  <a:moveTo>
                    <a:pt x="0" y="100584"/>
                  </a:moveTo>
                  <a:lnTo>
                    <a:pt x="7904" y="61454"/>
                  </a:lnTo>
                  <a:lnTo>
                    <a:pt x="29462" y="29479"/>
                  </a:lnTo>
                  <a:lnTo>
                    <a:pt x="61438" y="7911"/>
                  </a:lnTo>
                  <a:lnTo>
                    <a:pt x="100596" y="0"/>
                  </a:lnTo>
                  <a:lnTo>
                    <a:pt x="1309116" y="0"/>
                  </a:lnTo>
                  <a:lnTo>
                    <a:pt x="1348299" y="7911"/>
                  </a:lnTo>
                  <a:lnTo>
                    <a:pt x="1380267" y="29479"/>
                  </a:lnTo>
                  <a:lnTo>
                    <a:pt x="1401806" y="61454"/>
                  </a:lnTo>
                  <a:lnTo>
                    <a:pt x="1409700" y="100584"/>
                  </a:lnTo>
                  <a:lnTo>
                    <a:pt x="1409700" y="905383"/>
                  </a:lnTo>
                  <a:lnTo>
                    <a:pt x="1401806" y="944566"/>
                  </a:lnTo>
                  <a:lnTo>
                    <a:pt x="1380267" y="976534"/>
                  </a:lnTo>
                  <a:lnTo>
                    <a:pt x="1348299" y="998073"/>
                  </a:lnTo>
                  <a:lnTo>
                    <a:pt x="1309116" y="1005967"/>
                  </a:lnTo>
                  <a:lnTo>
                    <a:pt x="100596" y="1005967"/>
                  </a:lnTo>
                  <a:lnTo>
                    <a:pt x="61438" y="998073"/>
                  </a:lnTo>
                  <a:lnTo>
                    <a:pt x="29462" y="976534"/>
                  </a:lnTo>
                  <a:lnTo>
                    <a:pt x="7904" y="944566"/>
                  </a:lnTo>
                  <a:lnTo>
                    <a:pt x="0" y="905383"/>
                  </a:lnTo>
                  <a:lnTo>
                    <a:pt x="0" y="10058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1527" name="Google Shape;1527;p101"/>
            <p:cNvPicPr preferRelativeResize="0"/>
            <p:nvPr/>
          </p:nvPicPr>
          <p:blipFill rotWithShape="1">
            <a:blip r:embed="rId6">
              <a:alphaModFix/>
            </a:blip>
            <a:srcRect b="0" l="0" r="0" t="0"/>
            <a:stretch/>
          </p:blipFill>
          <p:spPr>
            <a:xfrm>
              <a:off x="783285" y="2675890"/>
              <a:ext cx="1140256" cy="1005967"/>
            </a:xfrm>
            <a:prstGeom prst="rect">
              <a:avLst/>
            </a:prstGeom>
            <a:noFill/>
            <a:ln>
              <a:noFill/>
            </a:ln>
          </p:spPr>
        </p:pic>
        <p:sp>
          <p:nvSpPr>
            <p:cNvPr id="1528" name="Google Shape;1528;p101"/>
            <p:cNvSpPr/>
            <p:nvPr/>
          </p:nvSpPr>
          <p:spPr>
            <a:xfrm>
              <a:off x="783285" y="2675890"/>
              <a:ext cx="1140460" cy="1006475"/>
            </a:xfrm>
            <a:custGeom>
              <a:rect b="b" l="l" r="r" t="t"/>
              <a:pathLst>
                <a:path extrusionOk="0" h="1006475" w="1140460">
                  <a:moveTo>
                    <a:pt x="0" y="100584"/>
                  </a:moveTo>
                  <a:lnTo>
                    <a:pt x="7906" y="61454"/>
                  </a:lnTo>
                  <a:lnTo>
                    <a:pt x="29467" y="29479"/>
                  </a:lnTo>
                  <a:lnTo>
                    <a:pt x="61443" y="7911"/>
                  </a:lnTo>
                  <a:lnTo>
                    <a:pt x="100596" y="0"/>
                  </a:lnTo>
                  <a:lnTo>
                    <a:pt x="1039672" y="0"/>
                  </a:lnTo>
                  <a:lnTo>
                    <a:pt x="1078856" y="7911"/>
                  </a:lnTo>
                  <a:lnTo>
                    <a:pt x="1110824" y="29479"/>
                  </a:lnTo>
                  <a:lnTo>
                    <a:pt x="1132362" y="61454"/>
                  </a:lnTo>
                  <a:lnTo>
                    <a:pt x="1140256" y="100584"/>
                  </a:lnTo>
                  <a:lnTo>
                    <a:pt x="1140256" y="905383"/>
                  </a:lnTo>
                  <a:lnTo>
                    <a:pt x="1132362" y="944512"/>
                  </a:lnTo>
                  <a:lnTo>
                    <a:pt x="1110824" y="976487"/>
                  </a:lnTo>
                  <a:lnTo>
                    <a:pt x="1078856" y="998055"/>
                  </a:lnTo>
                  <a:lnTo>
                    <a:pt x="1039672" y="1005967"/>
                  </a:lnTo>
                  <a:lnTo>
                    <a:pt x="100596" y="1005967"/>
                  </a:lnTo>
                  <a:lnTo>
                    <a:pt x="61443" y="998055"/>
                  </a:lnTo>
                  <a:lnTo>
                    <a:pt x="29467" y="976487"/>
                  </a:lnTo>
                  <a:lnTo>
                    <a:pt x="7906" y="944512"/>
                  </a:lnTo>
                  <a:lnTo>
                    <a:pt x="0" y="905383"/>
                  </a:lnTo>
                  <a:lnTo>
                    <a:pt x="0" y="10058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529" name="Google Shape;1529;p101"/>
          <p:cNvSpPr/>
          <p:nvPr/>
        </p:nvSpPr>
        <p:spPr>
          <a:xfrm>
            <a:off x="609600" y="5292597"/>
            <a:ext cx="8077200" cy="1257935"/>
          </a:xfrm>
          <a:custGeom>
            <a:rect b="b" l="l" r="r" t="t"/>
            <a:pathLst>
              <a:path extrusionOk="0" h="1257934" w="8077200">
                <a:moveTo>
                  <a:pt x="7951470" y="0"/>
                </a:moveTo>
                <a:lnTo>
                  <a:pt x="125742" y="0"/>
                </a:lnTo>
                <a:lnTo>
                  <a:pt x="76798" y="9876"/>
                </a:lnTo>
                <a:lnTo>
                  <a:pt x="36829" y="36814"/>
                </a:lnTo>
                <a:lnTo>
                  <a:pt x="9881" y="76777"/>
                </a:lnTo>
                <a:lnTo>
                  <a:pt x="0" y="125729"/>
                </a:lnTo>
                <a:lnTo>
                  <a:pt x="0" y="1131684"/>
                </a:lnTo>
                <a:lnTo>
                  <a:pt x="9881" y="1180628"/>
                </a:lnTo>
                <a:lnTo>
                  <a:pt x="36829" y="1220596"/>
                </a:lnTo>
                <a:lnTo>
                  <a:pt x="76798" y="1247545"/>
                </a:lnTo>
                <a:lnTo>
                  <a:pt x="125742" y="1257427"/>
                </a:lnTo>
                <a:lnTo>
                  <a:pt x="7951470" y="1257427"/>
                </a:lnTo>
                <a:lnTo>
                  <a:pt x="8000422" y="1247545"/>
                </a:lnTo>
                <a:lnTo>
                  <a:pt x="8040385" y="1220596"/>
                </a:lnTo>
                <a:lnTo>
                  <a:pt x="8067323" y="1180628"/>
                </a:lnTo>
                <a:lnTo>
                  <a:pt x="8077200" y="1131684"/>
                </a:lnTo>
                <a:lnTo>
                  <a:pt x="8077200" y="125729"/>
                </a:lnTo>
                <a:lnTo>
                  <a:pt x="8067323" y="76777"/>
                </a:lnTo>
                <a:lnTo>
                  <a:pt x="8040385" y="36814"/>
                </a:lnTo>
                <a:lnTo>
                  <a:pt x="8000422" y="9876"/>
                </a:lnTo>
                <a:lnTo>
                  <a:pt x="795147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30" name="Google Shape;1530;p101"/>
          <p:cNvSpPr txBox="1"/>
          <p:nvPr/>
        </p:nvSpPr>
        <p:spPr>
          <a:xfrm>
            <a:off x="2414777" y="1056113"/>
            <a:ext cx="6117600" cy="4901400"/>
          </a:xfrm>
          <a:prstGeom prst="rect">
            <a:avLst/>
          </a:prstGeom>
          <a:noFill/>
          <a:ln>
            <a:noFill/>
          </a:ln>
        </p:spPr>
        <p:txBody>
          <a:bodyPr anchorCtr="0" anchor="t" bIns="0" lIns="0" spcFirstLastPara="1" rIns="0" wrap="square" tIns="89525">
            <a:spAutoFit/>
          </a:bodyPr>
          <a:lstStyle/>
          <a:p>
            <a:pPr indent="0" lvl="0" marL="12700" marR="0" rtl="0" algn="l">
              <a:lnSpc>
                <a:spcPct val="100000"/>
              </a:lnSpc>
              <a:spcBef>
                <a:spcPts val="0"/>
              </a:spcBef>
              <a:spcAft>
                <a:spcPts val="0"/>
              </a:spcAft>
              <a:buNone/>
            </a:pPr>
            <a:r>
              <a:rPr b="1" lang="en-US" sz="2200">
                <a:solidFill>
                  <a:schemeClr val="dk1"/>
                </a:solidFill>
                <a:latin typeface="Times New Roman"/>
                <a:ea typeface="Times New Roman"/>
                <a:cs typeface="Times New Roman"/>
                <a:sym typeface="Times New Roman"/>
              </a:rPr>
              <a:t>Key Value Store</a:t>
            </a:r>
            <a:endParaRPr sz="2200">
              <a:solidFill>
                <a:schemeClr val="dk1"/>
              </a:solidFill>
              <a:latin typeface="Times New Roman"/>
              <a:ea typeface="Times New Roman"/>
              <a:cs typeface="Times New Roman"/>
              <a:sym typeface="Times New Roman"/>
            </a:endParaRPr>
          </a:p>
          <a:p>
            <a:pPr indent="-228600" lvl="0" marL="241300" marR="0" rtl="0" algn="l">
              <a:lnSpc>
                <a:spcPct val="100000"/>
              </a:lnSpc>
              <a:spcBef>
                <a:spcPts val="560"/>
              </a:spcBef>
              <a:spcAft>
                <a:spcPts val="0"/>
              </a:spcAft>
              <a:buClr>
                <a:schemeClr val="dk1"/>
              </a:buClr>
              <a:buSzPts val="2000"/>
              <a:buFont typeface="Georgia"/>
              <a:buChar char="•"/>
            </a:pPr>
            <a:r>
              <a:rPr b="1" lang="en-US" sz="2000">
                <a:solidFill>
                  <a:schemeClr val="dk1"/>
                </a:solidFill>
                <a:latin typeface="Times New Roman"/>
                <a:ea typeface="Times New Roman"/>
                <a:cs typeface="Times New Roman"/>
                <a:sym typeface="Times New Roman"/>
              </a:rPr>
              <a:t>Redis, Amazon Dynamo DB, Azure Table Storage (ATS)</a:t>
            </a:r>
            <a:endParaRPr sz="2000">
              <a:solidFill>
                <a:schemeClr val="dk1"/>
              </a:solidFill>
              <a:latin typeface="Times New Roman"/>
              <a:ea typeface="Times New Roman"/>
              <a:cs typeface="Times New Roman"/>
              <a:sym typeface="Times New Roman"/>
            </a:endParaRPr>
          </a:p>
          <a:p>
            <a:pPr indent="-228600" lvl="0" marL="241300" marR="0" rtl="0" algn="l">
              <a:lnSpc>
                <a:spcPct val="100000"/>
              </a:lnSpc>
              <a:spcBef>
                <a:spcPts val="10"/>
              </a:spcBef>
              <a:spcAft>
                <a:spcPts val="0"/>
              </a:spcAft>
              <a:buClr>
                <a:schemeClr val="dk1"/>
              </a:buClr>
              <a:buSzPts val="2000"/>
              <a:buFont typeface="Georgia"/>
              <a:buChar char="•"/>
            </a:pPr>
            <a:r>
              <a:rPr b="1" lang="en-US" sz="2000">
                <a:solidFill>
                  <a:schemeClr val="dk1"/>
                </a:solidFill>
                <a:latin typeface="Times New Roman"/>
                <a:ea typeface="Times New Roman"/>
                <a:cs typeface="Times New Roman"/>
                <a:sym typeface="Times New Roman"/>
              </a:rPr>
              <a:t>Riak, Memcached, Berkeley DB</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2400">
                <a:solidFill>
                  <a:srgbClr val="FFFFFF"/>
                </a:solidFill>
                <a:latin typeface="Times New Roman"/>
                <a:ea typeface="Times New Roman"/>
                <a:cs typeface="Times New Roman"/>
                <a:sym typeface="Times New Roman"/>
              </a:rPr>
              <a:t>Column Based Store</a:t>
            </a:r>
            <a:endParaRPr sz="2400">
              <a:solidFill>
                <a:schemeClr val="dk1"/>
              </a:solidFill>
              <a:latin typeface="Times New Roman"/>
              <a:ea typeface="Times New Roman"/>
              <a:cs typeface="Times New Roman"/>
              <a:sym typeface="Times New Roman"/>
            </a:endParaRPr>
          </a:p>
          <a:p>
            <a:pPr indent="-228600" lvl="0" marL="256540" marR="5715" rtl="0" algn="l">
              <a:lnSpc>
                <a:spcPct val="103333"/>
              </a:lnSpc>
              <a:spcBef>
                <a:spcPts val="970"/>
              </a:spcBef>
              <a:spcAft>
                <a:spcPts val="0"/>
              </a:spcAft>
              <a:buClr>
                <a:srgbClr val="FFFFFF"/>
              </a:buClr>
              <a:buSzPts val="2400"/>
              <a:buFont typeface="Georgia"/>
              <a:buChar char="•"/>
            </a:pPr>
            <a:r>
              <a:rPr b="1" lang="en-US" sz="2400">
                <a:solidFill>
                  <a:srgbClr val="FFFFFF"/>
                </a:solidFill>
                <a:latin typeface="Times New Roman"/>
                <a:ea typeface="Times New Roman"/>
                <a:cs typeface="Times New Roman"/>
                <a:sym typeface="Times New Roman"/>
              </a:rPr>
              <a:t>Cassandra, Google Big table, Hbase, Accumlo,  Hyper Table,</a:t>
            </a:r>
            <a:endParaRPr sz="2400">
              <a:solidFill>
                <a:schemeClr val="dk1"/>
              </a:solidFill>
              <a:latin typeface="Times New Roman"/>
              <a:ea typeface="Times New Roman"/>
              <a:cs typeface="Times New Roman"/>
              <a:sym typeface="Times New Roman"/>
            </a:endParaRPr>
          </a:p>
          <a:p>
            <a:pPr indent="0" lvl="0" marL="0" marR="0" rtl="0" algn="l">
              <a:lnSpc>
                <a:spcPct val="100000"/>
              </a:lnSpc>
              <a:spcBef>
                <a:spcPts val="2090"/>
              </a:spcBef>
              <a:spcAft>
                <a:spcPts val="0"/>
              </a:spcAft>
              <a:buNone/>
            </a:pPr>
            <a:r>
              <a:rPr b="1" lang="en-US" sz="2800">
                <a:solidFill>
                  <a:schemeClr val="dk1"/>
                </a:solidFill>
                <a:latin typeface="Times New Roman"/>
                <a:ea typeface="Times New Roman"/>
                <a:cs typeface="Times New Roman"/>
                <a:sym typeface="Times New Roman"/>
              </a:rPr>
              <a:t>Document Store</a:t>
            </a:r>
            <a:endParaRPr sz="2800">
              <a:solidFill>
                <a:schemeClr val="dk1"/>
              </a:solidFill>
              <a:latin typeface="Times New Roman"/>
              <a:ea typeface="Times New Roman"/>
              <a:cs typeface="Times New Roman"/>
              <a:sym typeface="Times New Roman"/>
            </a:endParaRPr>
          </a:p>
          <a:p>
            <a:pPr indent="-228600" lvl="0" marL="271780" marR="0" rtl="0" algn="l">
              <a:lnSpc>
                <a:spcPct val="100000"/>
              </a:lnSpc>
              <a:spcBef>
                <a:spcPts val="760"/>
              </a:spcBef>
              <a:spcAft>
                <a:spcPts val="0"/>
              </a:spcAft>
              <a:buClr>
                <a:schemeClr val="dk1"/>
              </a:buClr>
              <a:buSzPts val="2400"/>
              <a:buFont typeface="Georgia"/>
              <a:buChar char="•"/>
            </a:pPr>
            <a:r>
              <a:rPr lang="en-US" sz="2400">
                <a:solidFill>
                  <a:schemeClr val="dk1"/>
                </a:solidFill>
                <a:latin typeface="Times New Roman"/>
                <a:ea typeface="Times New Roman"/>
                <a:cs typeface="Times New Roman"/>
                <a:sym typeface="Times New Roman"/>
              </a:rPr>
              <a:t>Mongo DB, Couch Base, Couch DB, Orient DB</a:t>
            </a:r>
            <a:endParaRPr sz="3350">
              <a:solidFill>
                <a:schemeClr val="dk1"/>
              </a:solidFill>
              <a:latin typeface="Times New Roman"/>
              <a:ea typeface="Times New Roman"/>
              <a:cs typeface="Times New Roman"/>
              <a:sym typeface="Times New Roman"/>
            </a:endParaRPr>
          </a:p>
          <a:p>
            <a:pPr indent="0" lvl="0" marL="43180" marR="0" rtl="0" algn="l">
              <a:lnSpc>
                <a:spcPct val="100000"/>
              </a:lnSpc>
              <a:spcBef>
                <a:spcPts val="5"/>
              </a:spcBef>
              <a:spcAft>
                <a:spcPts val="0"/>
              </a:spcAft>
              <a:buNone/>
            </a:pPr>
            <a:r>
              <a:rPr b="1" lang="en-US" sz="2100">
                <a:solidFill>
                  <a:srgbClr val="FFFFFF"/>
                </a:solidFill>
                <a:latin typeface="Times New Roman"/>
                <a:ea typeface="Times New Roman"/>
                <a:cs typeface="Times New Roman"/>
                <a:sym typeface="Times New Roman"/>
              </a:rPr>
              <a:t>Graph Store</a:t>
            </a:r>
            <a:endParaRPr sz="2100">
              <a:solidFill>
                <a:schemeClr val="dk1"/>
              </a:solidFill>
              <a:latin typeface="Times New Roman"/>
              <a:ea typeface="Times New Roman"/>
              <a:cs typeface="Times New Roman"/>
              <a:sym typeface="Times New Roman"/>
            </a:endParaRPr>
          </a:p>
          <a:p>
            <a:pPr indent="-184150" lvl="0" marL="271780" marR="0" rtl="0" algn="l">
              <a:lnSpc>
                <a:spcPct val="100000"/>
              </a:lnSpc>
              <a:spcBef>
                <a:spcPts val="760"/>
              </a:spcBef>
              <a:spcAft>
                <a:spcPts val="0"/>
              </a:spcAft>
              <a:buClr>
                <a:srgbClr val="FFFFFF"/>
              </a:buClr>
              <a:buSzPts val="1700"/>
              <a:buFont typeface="Georgia"/>
              <a:buChar char="•"/>
            </a:pPr>
            <a:r>
              <a:rPr b="1" lang="en-US" sz="1700">
                <a:solidFill>
                  <a:srgbClr val="FFFFFF"/>
                </a:solidFill>
                <a:latin typeface="Times New Roman"/>
                <a:ea typeface="Times New Roman"/>
                <a:cs typeface="Times New Roman"/>
                <a:sym typeface="Times New Roman"/>
              </a:rPr>
              <a:t>Neo4j, AllegroGraph,, FlockDB</a:t>
            </a:r>
            <a:endParaRPr sz="1700">
              <a:solidFill>
                <a:schemeClr val="dk1"/>
              </a:solidFill>
              <a:latin typeface="Times New Roman"/>
              <a:ea typeface="Times New Roman"/>
              <a:cs typeface="Times New Roman"/>
              <a:sym typeface="Times New Roman"/>
            </a:endParaRPr>
          </a:p>
        </p:txBody>
      </p:sp>
      <p:grpSp>
        <p:nvGrpSpPr>
          <p:cNvPr id="1531" name="Google Shape;1531;p101"/>
          <p:cNvGrpSpPr/>
          <p:nvPr/>
        </p:nvGrpSpPr>
        <p:grpSpPr>
          <a:xfrm>
            <a:off x="838200" y="5410200"/>
            <a:ext cx="1028700" cy="1006475"/>
            <a:chOff x="838200" y="5410200"/>
            <a:chExt cx="1028700" cy="1006475"/>
          </a:xfrm>
        </p:grpSpPr>
        <p:pic>
          <p:nvPicPr>
            <p:cNvPr id="1532" name="Google Shape;1532;p101"/>
            <p:cNvPicPr preferRelativeResize="0"/>
            <p:nvPr/>
          </p:nvPicPr>
          <p:blipFill rotWithShape="1">
            <a:blip r:embed="rId7">
              <a:alphaModFix/>
            </a:blip>
            <a:srcRect b="0" l="0" r="0" t="0"/>
            <a:stretch/>
          </p:blipFill>
          <p:spPr>
            <a:xfrm>
              <a:off x="838200" y="5410200"/>
              <a:ext cx="1028700" cy="1005954"/>
            </a:xfrm>
            <a:prstGeom prst="rect">
              <a:avLst/>
            </a:prstGeom>
            <a:noFill/>
            <a:ln>
              <a:noFill/>
            </a:ln>
          </p:spPr>
        </p:pic>
        <p:sp>
          <p:nvSpPr>
            <p:cNvPr id="1533" name="Google Shape;1533;p101"/>
            <p:cNvSpPr/>
            <p:nvPr/>
          </p:nvSpPr>
          <p:spPr>
            <a:xfrm>
              <a:off x="838200" y="5410200"/>
              <a:ext cx="1028700" cy="1006475"/>
            </a:xfrm>
            <a:custGeom>
              <a:rect b="b" l="l" r="r" t="t"/>
              <a:pathLst>
                <a:path extrusionOk="0" h="1006475" w="1028700">
                  <a:moveTo>
                    <a:pt x="0" y="100584"/>
                  </a:moveTo>
                  <a:lnTo>
                    <a:pt x="7904" y="61454"/>
                  </a:lnTo>
                  <a:lnTo>
                    <a:pt x="29462" y="29479"/>
                  </a:lnTo>
                  <a:lnTo>
                    <a:pt x="61438" y="7911"/>
                  </a:lnTo>
                  <a:lnTo>
                    <a:pt x="100596" y="0"/>
                  </a:lnTo>
                  <a:lnTo>
                    <a:pt x="928116" y="0"/>
                  </a:lnTo>
                  <a:lnTo>
                    <a:pt x="967245" y="7911"/>
                  </a:lnTo>
                  <a:lnTo>
                    <a:pt x="999220" y="29479"/>
                  </a:lnTo>
                  <a:lnTo>
                    <a:pt x="1020788" y="61454"/>
                  </a:lnTo>
                  <a:lnTo>
                    <a:pt x="1028700" y="100584"/>
                  </a:lnTo>
                  <a:lnTo>
                    <a:pt x="1028700" y="905357"/>
                  </a:lnTo>
                  <a:lnTo>
                    <a:pt x="1020788" y="944516"/>
                  </a:lnTo>
                  <a:lnTo>
                    <a:pt x="999220" y="976491"/>
                  </a:lnTo>
                  <a:lnTo>
                    <a:pt x="967245" y="998049"/>
                  </a:lnTo>
                  <a:lnTo>
                    <a:pt x="928116" y="1005954"/>
                  </a:lnTo>
                  <a:lnTo>
                    <a:pt x="100596" y="1005954"/>
                  </a:lnTo>
                  <a:lnTo>
                    <a:pt x="61438" y="998049"/>
                  </a:lnTo>
                  <a:lnTo>
                    <a:pt x="29462" y="976491"/>
                  </a:lnTo>
                  <a:lnTo>
                    <a:pt x="7904" y="944516"/>
                  </a:lnTo>
                  <a:lnTo>
                    <a:pt x="0" y="905357"/>
                  </a:lnTo>
                  <a:lnTo>
                    <a:pt x="0" y="100584"/>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534" name="Google Shape;1534;p101"/>
          <p:cNvSpPr/>
          <p:nvPr/>
        </p:nvSpPr>
        <p:spPr>
          <a:xfrm>
            <a:off x="838200" y="4114800"/>
            <a:ext cx="1143000" cy="838200"/>
          </a:xfrm>
          <a:custGeom>
            <a:rect b="b" l="l" r="r" t="t"/>
            <a:pathLst>
              <a:path extrusionOk="0" h="838200" w="1143000">
                <a:moveTo>
                  <a:pt x="848868" y="0"/>
                </a:moveTo>
                <a:lnTo>
                  <a:pt x="799580" y="3610"/>
                </a:lnTo>
                <a:lnTo>
                  <a:pt x="753650" y="13598"/>
                </a:lnTo>
                <a:lnTo>
                  <a:pt x="710247" y="29654"/>
                </a:lnTo>
                <a:lnTo>
                  <a:pt x="668537" y="51467"/>
                </a:lnTo>
                <a:lnTo>
                  <a:pt x="627688" y="78728"/>
                </a:lnTo>
                <a:lnTo>
                  <a:pt x="586866" y="111125"/>
                </a:lnTo>
                <a:lnTo>
                  <a:pt x="586866" y="764286"/>
                </a:lnTo>
                <a:lnTo>
                  <a:pt x="633099" y="736391"/>
                </a:lnTo>
                <a:lnTo>
                  <a:pt x="680169" y="712844"/>
                </a:lnTo>
                <a:lnTo>
                  <a:pt x="727794" y="693805"/>
                </a:lnTo>
                <a:lnTo>
                  <a:pt x="775692" y="679436"/>
                </a:lnTo>
                <a:lnTo>
                  <a:pt x="823580" y="669896"/>
                </a:lnTo>
                <a:lnTo>
                  <a:pt x="871177" y="665348"/>
                </a:lnTo>
                <a:lnTo>
                  <a:pt x="918200" y="665952"/>
                </a:lnTo>
                <a:lnTo>
                  <a:pt x="964367" y="671869"/>
                </a:lnTo>
                <a:lnTo>
                  <a:pt x="1009395" y="683260"/>
                </a:lnTo>
                <a:lnTo>
                  <a:pt x="1007237" y="145669"/>
                </a:lnTo>
                <a:lnTo>
                  <a:pt x="1058672" y="145669"/>
                </a:lnTo>
                <a:lnTo>
                  <a:pt x="1055243" y="748919"/>
                </a:lnTo>
                <a:lnTo>
                  <a:pt x="1000219" y="734117"/>
                </a:lnTo>
                <a:lnTo>
                  <a:pt x="950119" y="724109"/>
                </a:lnTo>
                <a:lnTo>
                  <a:pt x="903779" y="718484"/>
                </a:lnTo>
                <a:lnTo>
                  <a:pt x="860034" y="716831"/>
                </a:lnTo>
                <a:lnTo>
                  <a:pt x="817721" y="718740"/>
                </a:lnTo>
                <a:lnTo>
                  <a:pt x="775674" y="723800"/>
                </a:lnTo>
                <a:lnTo>
                  <a:pt x="732729" y="731600"/>
                </a:lnTo>
                <a:lnTo>
                  <a:pt x="687723" y="741729"/>
                </a:lnTo>
                <a:lnTo>
                  <a:pt x="639490" y="753777"/>
                </a:lnTo>
                <a:lnTo>
                  <a:pt x="586866" y="767333"/>
                </a:lnTo>
                <a:lnTo>
                  <a:pt x="586866" y="767842"/>
                </a:lnTo>
                <a:lnTo>
                  <a:pt x="582064" y="769520"/>
                </a:lnTo>
                <a:lnTo>
                  <a:pt x="571500" y="769366"/>
                </a:lnTo>
                <a:lnTo>
                  <a:pt x="560935" y="768449"/>
                </a:lnTo>
                <a:lnTo>
                  <a:pt x="556133" y="767842"/>
                </a:lnTo>
                <a:lnTo>
                  <a:pt x="556133" y="767333"/>
                </a:lnTo>
                <a:lnTo>
                  <a:pt x="505601" y="754904"/>
                </a:lnTo>
                <a:lnTo>
                  <a:pt x="458118" y="742967"/>
                </a:lnTo>
                <a:lnTo>
                  <a:pt x="412792" y="732176"/>
                </a:lnTo>
                <a:lnTo>
                  <a:pt x="368731" y="723184"/>
                </a:lnTo>
                <a:lnTo>
                  <a:pt x="325043" y="716645"/>
                </a:lnTo>
                <a:lnTo>
                  <a:pt x="280838" y="713210"/>
                </a:lnTo>
                <a:lnTo>
                  <a:pt x="235222" y="713534"/>
                </a:lnTo>
                <a:lnTo>
                  <a:pt x="187305" y="718269"/>
                </a:lnTo>
                <a:lnTo>
                  <a:pt x="136195" y="728068"/>
                </a:lnTo>
                <a:lnTo>
                  <a:pt x="81000" y="743585"/>
                </a:lnTo>
                <a:lnTo>
                  <a:pt x="84366" y="145669"/>
                </a:lnTo>
                <a:lnTo>
                  <a:pt x="135788" y="145669"/>
                </a:lnTo>
                <a:lnTo>
                  <a:pt x="133578" y="683260"/>
                </a:lnTo>
                <a:lnTo>
                  <a:pt x="178627" y="671869"/>
                </a:lnTo>
                <a:lnTo>
                  <a:pt x="224805" y="665952"/>
                </a:lnTo>
                <a:lnTo>
                  <a:pt x="271831" y="665348"/>
                </a:lnTo>
                <a:lnTo>
                  <a:pt x="319427" y="669896"/>
                </a:lnTo>
                <a:lnTo>
                  <a:pt x="367311" y="679436"/>
                </a:lnTo>
                <a:lnTo>
                  <a:pt x="415204" y="693805"/>
                </a:lnTo>
                <a:lnTo>
                  <a:pt x="462825" y="712844"/>
                </a:lnTo>
                <a:lnTo>
                  <a:pt x="509895" y="736391"/>
                </a:lnTo>
                <a:lnTo>
                  <a:pt x="556133" y="764286"/>
                </a:lnTo>
                <a:lnTo>
                  <a:pt x="556133" y="111125"/>
                </a:lnTo>
                <a:lnTo>
                  <a:pt x="515309" y="78728"/>
                </a:lnTo>
                <a:lnTo>
                  <a:pt x="474456" y="51467"/>
                </a:lnTo>
                <a:lnTo>
                  <a:pt x="432746" y="29654"/>
                </a:lnTo>
                <a:lnTo>
                  <a:pt x="389350" y="13598"/>
                </a:lnTo>
                <a:lnTo>
                  <a:pt x="343443" y="3610"/>
                </a:lnTo>
                <a:lnTo>
                  <a:pt x="294195" y="0"/>
                </a:lnTo>
                <a:lnTo>
                  <a:pt x="258275" y="1375"/>
                </a:lnTo>
                <a:lnTo>
                  <a:pt x="220159" y="5953"/>
                </a:lnTo>
                <a:lnTo>
                  <a:pt x="179582" y="13841"/>
                </a:lnTo>
                <a:lnTo>
                  <a:pt x="136283" y="25145"/>
                </a:lnTo>
                <a:lnTo>
                  <a:pt x="135902" y="118999"/>
                </a:lnTo>
                <a:lnTo>
                  <a:pt x="36156" y="118491"/>
                </a:lnTo>
                <a:lnTo>
                  <a:pt x="36156" y="204088"/>
                </a:lnTo>
                <a:lnTo>
                  <a:pt x="0" y="204088"/>
                </a:lnTo>
                <a:lnTo>
                  <a:pt x="0" y="838200"/>
                </a:lnTo>
                <a:lnTo>
                  <a:pt x="1143000" y="838200"/>
                </a:lnTo>
                <a:lnTo>
                  <a:pt x="1143000" y="204088"/>
                </a:lnTo>
                <a:lnTo>
                  <a:pt x="1100963" y="204088"/>
                </a:lnTo>
                <a:lnTo>
                  <a:pt x="1100963" y="118491"/>
                </a:lnTo>
                <a:lnTo>
                  <a:pt x="1007110" y="118999"/>
                </a:lnTo>
                <a:lnTo>
                  <a:pt x="1006729" y="25145"/>
                </a:lnTo>
                <a:lnTo>
                  <a:pt x="963418" y="13841"/>
                </a:lnTo>
                <a:lnTo>
                  <a:pt x="922845" y="5953"/>
                </a:lnTo>
                <a:lnTo>
                  <a:pt x="884749" y="1375"/>
                </a:lnTo>
                <a:lnTo>
                  <a:pt x="848868" y="0"/>
                </a:lnTo>
                <a:close/>
              </a:path>
            </a:pathLst>
          </a:custGeom>
          <a:solidFill>
            <a:srgbClr val="00A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35" name="Google Shape;1535;p10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p10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2"/>
          <p:cNvSpPr txBox="1"/>
          <p:nvPr>
            <p:ph type="title"/>
          </p:nvPr>
        </p:nvSpPr>
        <p:spPr>
          <a:xfrm>
            <a:off x="764552" y="413975"/>
            <a:ext cx="70395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When to use which store ?</a:t>
            </a:r>
            <a:endParaRPr sz="4000"/>
          </a:p>
        </p:txBody>
      </p:sp>
      <p:sp>
        <p:nvSpPr>
          <p:cNvPr id="1542" name="Google Shape;1542;p102"/>
          <p:cNvSpPr/>
          <p:nvPr/>
        </p:nvSpPr>
        <p:spPr>
          <a:xfrm>
            <a:off x="533400" y="1219200"/>
            <a:ext cx="8153400" cy="5257800"/>
          </a:xfrm>
          <a:custGeom>
            <a:rect b="b" l="l" r="r" t="t"/>
            <a:pathLst>
              <a:path extrusionOk="0" h="5257800" w="8153400">
                <a:moveTo>
                  <a:pt x="0" y="5257800"/>
                </a:moveTo>
                <a:lnTo>
                  <a:pt x="8153400" y="5257800"/>
                </a:lnTo>
                <a:lnTo>
                  <a:pt x="8153400" y="0"/>
                </a:lnTo>
                <a:lnTo>
                  <a:pt x="0" y="0"/>
                </a:lnTo>
                <a:lnTo>
                  <a:pt x="0" y="52578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43" name="Google Shape;1543;p102"/>
          <p:cNvSpPr txBox="1"/>
          <p:nvPr/>
        </p:nvSpPr>
        <p:spPr>
          <a:xfrm>
            <a:off x="612140" y="1209802"/>
            <a:ext cx="7894200" cy="4523400"/>
          </a:xfrm>
          <a:prstGeom prst="rect">
            <a:avLst/>
          </a:prstGeom>
          <a:noFill/>
          <a:ln>
            <a:noFill/>
          </a:ln>
        </p:spPr>
        <p:txBody>
          <a:bodyPr anchorCtr="0" anchor="t" bIns="0" lIns="0" spcFirstLastPara="1" rIns="0" wrap="square" tIns="12700">
            <a:spAutoFit/>
          </a:bodyPr>
          <a:lstStyle/>
          <a:p>
            <a:pPr indent="-255269" lvl="0" marL="286385" marR="24765" rtl="0" algn="just">
              <a:lnSpc>
                <a:spcPct val="100000"/>
              </a:lnSpc>
              <a:spcBef>
                <a:spcPts val="0"/>
              </a:spcBef>
              <a:spcAft>
                <a:spcPts val="0"/>
              </a:spcAft>
              <a:buClr>
                <a:srgbClr val="D24717"/>
              </a:buClr>
              <a:buSzPts val="1750"/>
              <a:buFont typeface="Quattrocento Sans"/>
              <a:buChar char="⚫"/>
            </a:pPr>
            <a:r>
              <a:rPr b="1" lang="en-US" sz="2100">
                <a:solidFill>
                  <a:schemeClr val="dk1"/>
                </a:solidFill>
                <a:latin typeface="Times New Roman"/>
                <a:ea typeface="Times New Roman"/>
                <a:cs typeface="Times New Roman"/>
                <a:sym typeface="Times New Roman"/>
              </a:rPr>
              <a:t>Key Value Store </a:t>
            </a:r>
            <a:r>
              <a:rPr lang="en-US" sz="2100">
                <a:solidFill>
                  <a:schemeClr val="dk1"/>
                </a:solidFill>
                <a:latin typeface="Times New Roman"/>
                <a:ea typeface="Times New Roman"/>
                <a:cs typeface="Times New Roman"/>
                <a:sym typeface="Times New Roman"/>
              </a:rPr>
              <a:t>:When processing a constant stream of small reads  and writes, session information, user profiles, preferences, </a:t>
            </a:r>
            <a:r>
              <a:rPr lang="en-US" sz="2100">
                <a:solidFill>
                  <a:schemeClr val="dk1"/>
                </a:solidFill>
                <a:latin typeface="Times New Roman"/>
                <a:ea typeface="Times New Roman"/>
                <a:cs typeface="Times New Roman"/>
                <a:sym typeface="Times New Roman"/>
              </a:rPr>
              <a:t>shopping</a:t>
            </a:r>
            <a:r>
              <a:rPr lang="en-US" sz="2100">
                <a:solidFill>
                  <a:schemeClr val="dk1"/>
                </a:solidFill>
                <a:latin typeface="Times New Roman"/>
                <a:ea typeface="Times New Roman"/>
                <a:cs typeface="Times New Roman"/>
                <a:sym typeface="Times New Roman"/>
              </a:rPr>
              <a:t>  cart data</a:t>
            </a:r>
            <a:endParaRPr sz="2100">
              <a:solidFill>
                <a:schemeClr val="dk1"/>
              </a:solidFill>
              <a:latin typeface="Times New Roman"/>
              <a:ea typeface="Times New Roman"/>
              <a:cs typeface="Times New Roman"/>
              <a:sym typeface="Times New Roman"/>
            </a:endParaRPr>
          </a:p>
          <a:p>
            <a:pPr indent="-274320" lvl="0" marL="286385" marR="5080" rtl="0" algn="just">
              <a:lnSpc>
                <a:spcPct val="100000"/>
              </a:lnSpc>
              <a:spcBef>
                <a:spcPts val="600"/>
              </a:spcBef>
              <a:spcAft>
                <a:spcPts val="0"/>
              </a:spcAft>
              <a:buClr>
                <a:srgbClr val="D24717"/>
              </a:buClr>
              <a:buSzPts val="1537"/>
              <a:buFont typeface="Quattrocento Sans"/>
              <a:buChar char="⚫"/>
            </a:pPr>
            <a:r>
              <a:rPr lang="en-US" sz="1500">
                <a:solidFill>
                  <a:schemeClr val="dk1"/>
                </a:solidFill>
                <a:latin typeface="Libre Franklin"/>
                <a:ea typeface="Libre Franklin"/>
                <a:cs typeface="Libre Franklin"/>
                <a:sym typeface="Libre Franklin"/>
              </a:rPr>
              <a:t>	</a:t>
            </a:r>
            <a:r>
              <a:rPr b="1" lang="en-US" sz="2100">
                <a:solidFill>
                  <a:schemeClr val="dk1"/>
                </a:solidFill>
                <a:latin typeface="Times New Roman"/>
                <a:ea typeface="Times New Roman"/>
                <a:cs typeface="Times New Roman"/>
                <a:sym typeface="Times New Roman"/>
              </a:rPr>
              <a:t>Document Types </a:t>
            </a:r>
            <a:r>
              <a:rPr lang="en-US" sz="2100">
                <a:solidFill>
                  <a:schemeClr val="dk1"/>
                </a:solidFill>
                <a:latin typeface="Times New Roman"/>
                <a:ea typeface="Times New Roman"/>
                <a:cs typeface="Times New Roman"/>
                <a:sym typeface="Times New Roman"/>
              </a:rPr>
              <a:t>: For natural data modeling, Programmer  friendly Rapid Development , content management system, blogging  platform,web analytics, real time analytics, ecommerce applications</a:t>
            </a:r>
            <a:endParaRPr sz="2100">
              <a:solidFill>
                <a:schemeClr val="dk1"/>
              </a:solidFill>
              <a:latin typeface="Times New Roman"/>
              <a:ea typeface="Times New Roman"/>
              <a:cs typeface="Times New Roman"/>
              <a:sym typeface="Times New Roman"/>
            </a:endParaRPr>
          </a:p>
          <a:p>
            <a:pPr indent="-255269" lvl="0" marL="286385" marR="137160" rtl="0" algn="just">
              <a:lnSpc>
                <a:spcPct val="100000"/>
              </a:lnSpc>
              <a:spcBef>
                <a:spcPts val="600"/>
              </a:spcBef>
              <a:spcAft>
                <a:spcPts val="0"/>
              </a:spcAft>
              <a:buClr>
                <a:srgbClr val="D24717"/>
              </a:buClr>
              <a:buSzPts val="1750"/>
              <a:buFont typeface="Quattrocento Sans"/>
              <a:buChar char="⚫"/>
            </a:pPr>
            <a:r>
              <a:rPr b="1" lang="en-US" sz="2100">
                <a:solidFill>
                  <a:schemeClr val="dk1"/>
                </a:solidFill>
                <a:latin typeface="Times New Roman"/>
                <a:ea typeface="Times New Roman"/>
                <a:cs typeface="Times New Roman"/>
                <a:sym typeface="Times New Roman"/>
              </a:rPr>
              <a:t>Columnar Type: </a:t>
            </a:r>
            <a:r>
              <a:rPr lang="en-US" sz="2100">
                <a:solidFill>
                  <a:schemeClr val="dk1"/>
                </a:solidFill>
                <a:latin typeface="Times New Roman"/>
                <a:ea typeface="Times New Roman"/>
                <a:cs typeface="Times New Roman"/>
                <a:sym typeface="Times New Roman"/>
              </a:rPr>
              <a:t>For massive write loads, High availability Multiple  data centres , content management systems, blogging platforms,</a:t>
            </a:r>
            <a:endParaRPr sz="2100">
              <a:solidFill>
                <a:schemeClr val="dk1"/>
              </a:solidFill>
              <a:latin typeface="Times New Roman"/>
              <a:ea typeface="Times New Roman"/>
              <a:cs typeface="Times New Roman"/>
              <a:sym typeface="Times New Roman"/>
            </a:endParaRPr>
          </a:p>
          <a:p>
            <a:pPr indent="-255269" lvl="0" marL="286385" marR="6985" rtl="0" algn="just">
              <a:lnSpc>
                <a:spcPct val="100000"/>
              </a:lnSpc>
              <a:spcBef>
                <a:spcPts val="605"/>
              </a:spcBef>
              <a:spcAft>
                <a:spcPts val="0"/>
              </a:spcAft>
              <a:buClr>
                <a:srgbClr val="D24717"/>
              </a:buClr>
              <a:buSzPts val="1750"/>
              <a:buFont typeface="Quattrocento Sans"/>
              <a:buChar char="⚫"/>
            </a:pPr>
            <a:r>
              <a:rPr b="1" lang="en-US" sz="2100">
                <a:solidFill>
                  <a:schemeClr val="dk1"/>
                </a:solidFill>
                <a:latin typeface="Times New Roman"/>
                <a:ea typeface="Times New Roman"/>
                <a:cs typeface="Times New Roman"/>
                <a:sym typeface="Times New Roman"/>
              </a:rPr>
              <a:t>Graph Type </a:t>
            </a:r>
            <a:r>
              <a:rPr lang="en-US" sz="2100">
                <a:solidFill>
                  <a:schemeClr val="dk1"/>
                </a:solidFill>
                <a:latin typeface="Times New Roman"/>
                <a:ea typeface="Times New Roman"/>
                <a:cs typeface="Times New Roman"/>
                <a:sym typeface="Times New Roman"/>
              </a:rPr>
              <a:t>: For Graph Algorithms	and many to many  relationships, for connected data such as social networks,  recommendation engines</a:t>
            </a:r>
            <a:endParaRPr sz="2100">
              <a:solidFill>
                <a:schemeClr val="dk1"/>
              </a:solidFill>
              <a:latin typeface="Times New Roman"/>
              <a:ea typeface="Times New Roman"/>
              <a:cs typeface="Times New Roman"/>
              <a:sym typeface="Times New Roman"/>
            </a:endParaRPr>
          </a:p>
          <a:p>
            <a:pPr indent="-255269" lvl="0" marL="286385" marR="431800" rtl="0" algn="just">
              <a:lnSpc>
                <a:spcPct val="100000"/>
              </a:lnSpc>
              <a:spcBef>
                <a:spcPts val="600"/>
              </a:spcBef>
              <a:spcAft>
                <a:spcPts val="0"/>
              </a:spcAft>
              <a:buClr>
                <a:srgbClr val="D24717"/>
              </a:buClr>
              <a:buSzPts val="1750"/>
              <a:buFont typeface="Quattrocento Sans"/>
              <a:buChar char="⚫"/>
            </a:pPr>
            <a:r>
              <a:rPr b="1" lang="en-US" sz="2100">
                <a:solidFill>
                  <a:schemeClr val="dk1"/>
                </a:solidFill>
                <a:latin typeface="Times New Roman"/>
                <a:ea typeface="Times New Roman"/>
                <a:cs typeface="Times New Roman"/>
                <a:sym typeface="Times New Roman"/>
              </a:rPr>
              <a:t>Select the best data store for a given data type , Use case  and purpose !</a:t>
            </a:r>
            <a:endParaRPr sz="2100">
              <a:solidFill>
                <a:schemeClr val="dk1"/>
              </a:solidFill>
              <a:latin typeface="Times New Roman"/>
              <a:ea typeface="Times New Roman"/>
              <a:cs typeface="Times New Roman"/>
              <a:sym typeface="Times New Roman"/>
            </a:endParaRPr>
          </a:p>
        </p:txBody>
      </p:sp>
      <p:sp>
        <p:nvSpPr>
          <p:cNvPr id="1544" name="Google Shape;1544;p10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2f434f7eeb7_0_0"/>
          <p:cNvSpPr txBox="1"/>
          <p:nvPr>
            <p:ph type="title"/>
          </p:nvPr>
        </p:nvSpPr>
        <p:spPr>
          <a:xfrm>
            <a:off x="1028700" y="685800"/>
            <a:ext cx="7200900" cy="6654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en-US" sz="1900">
                <a:solidFill>
                  <a:schemeClr val="dk1"/>
                </a:solidFill>
                <a:latin typeface="Arial"/>
                <a:ea typeface="Arial"/>
                <a:cs typeface="Arial"/>
                <a:sym typeface="Arial"/>
              </a:rPr>
              <a:t>1. Key-Value Store</a:t>
            </a:r>
            <a:endParaRPr sz="5000"/>
          </a:p>
        </p:txBody>
      </p:sp>
      <p:sp>
        <p:nvSpPr>
          <p:cNvPr id="1551" name="Google Shape;1551;g2f434f7eeb7_0_0"/>
          <p:cNvSpPr txBox="1"/>
          <p:nvPr>
            <p:ph idx="1" type="body"/>
          </p:nvPr>
        </p:nvSpPr>
        <p:spPr>
          <a:xfrm>
            <a:off x="1028700" y="1655375"/>
            <a:ext cx="7200900" cy="42120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b="1" lang="en-US" sz="1700">
                <a:solidFill>
                  <a:schemeClr val="dk1"/>
                </a:solidFill>
                <a:latin typeface="Arial"/>
                <a:ea typeface="Arial"/>
                <a:cs typeface="Arial"/>
                <a:sym typeface="Arial"/>
              </a:rPr>
              <a:t>Use When:</a:t>
            </a:r>
            <a:endParaRPr b="1"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i="0" lang="en-US" sz="1700">
                <a:solidFill>
                  <a:schemeClr val="dk1"/>
                </a:solidFill>
                <a:latin typeface="Arial"/>
                <a:ea typeface="Arial"/>
                <a:cs typeface="Arial"/>
                <a:sym typeface="Arial"/>
              </a:rPr>
              <a:t>Your application requires fast lookups based on a unique key.</a:t>
            </a:r>
            <a:endParaRPr i="0"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i="0" lang="en-US" sz="1700">
                <a:solidFill>
                  <a:schemeClr val="dk1"/>
                </a:solidFill>
                <a:latin typeface="Arial"/>
                <a:ea typeface="Arial"/>
                <a:cs typeface="Arial"/>
                <a:sym typeface="Arial"/>
              </a:rPr>
              <a:t>Data can be stored as a collection of key-value pairs, where the value can be a simple data type or a more complex structure like a JSON document.</a:t>
            </a:r>
            <a:endParaRPr i="0" sz="1700">
              <a:solidFill>
                <a:schemeClr val="dk1"/>
              </a:solidFill>
              <a:latin typeface="Arial"/>
              <a:ea typeface="Arial"/>
              <a:cs typeface="Arial"/>
              <a:sym typeface="Arial"/>
            </a:endParaRPr>
          </a:p>
          <a:p>
            <a:pPr indent="0" lvl="0" marL="914400" rtl="0" algn="l">
              <a:lnSpc>
                <a:spcPct val="115000"/>
              </a:lnSpc>
              <a:spcBef>
                <a:spcPts val="1200"/>
              </a:spcBef>
              <a:spcAft>
                <a:spcPts val="0"/>
              </a:spcAft>
              <a:buNone/>
            </a:pPr>
            <a:r>
              <a:t/>
            </a:r>
            <a:endParaRPr i="0" sz="1700">
              <a:solidFill>
                <a:schemeClr val="dk1"/>
              </a:solidFill>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Char char="●"/>
            </a:pPr>
            <a:r>
              <a:rPr b="1" lang="en-US" sz="1700">
                <a:solidFill>
                  <a:schemeClr val="dk1"/>
                </a:solidFill>
                <a:latin typeface="Arial"/>
                <a:ea typeface="Arial"/>
                <a:cs typeface="Arial"/>
                <a:sym typeface="Arial"/>
              </a:rPr>
              <a:t>Applications:</a:t>
            </a:r>
            <a:endParaRPr i="0"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i="0" lang="en-US" sz="1700">
                <a:solidFill>
                  <a:schemeClr val="dk1"/>
                </a:solidFill>
                <a:latin typeface="Arial"/>
                <a:ea typeface="Arial"/>
                <a:cs typeface="Arial"/>
                <a:sym typeface="Arial"/>
              </a:rPr>
              <a:t>Session management.</a:t>
            </a:r>
            <a:endParaRPr i="0" sz="1700">
              <a:solidFill>
                <a:schemeClr val="dk1"/>
              </a:solidFill>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i="0" lang="en-US" sz="1700">
                <a:solidFill>
                  <a:schemeClr val="dk1"/>
                </a:solidFill>
                <a:latin typeface="Arial"/>
                <a:ea typeface="Arial"/>
                <a:cs typeface="Arial"/>
                <a:sym typeface="Arial"/>
              </a:rPr>
              <a:t>User profiles or settings.</a:t>
            </a:r>
            <a:endParaRPr i="0" sz="17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1552" name="Google Shape;1552;g2f434f7eeb7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g2f434f7eeb7_0_8"/>
          <p:cNvSpPr txBox="1"/>
          <p:nvPr>
            <p:ph type="title"/>
          </p:nvPr>
        </p:nvSpPr>
        <p:spPr>
          <a:xfrm>
            <a:off x="1028700" y="685800"/>
            <a:ext cx="7200900" cy="6654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400"/>
              </a:spcAft>
              <a:buNone/>
            </a:pPr>
            <a:r>
              <a:rPr b="1" lang="en-US" sz="2200">
                <a:solidFill>
                  <a:schemeClr val="dk1"/>
                </a:solidFill>
                <a:latin typeface="Arial"/>
                <a:ea typeface="Arial"/>
                <a:cs typeface="Arial"/>
                <a:sym typeface="Arial"/>
              </a:rPr>
              <a:t>2. Document Store</a:t>
            </a:r>
            <a:endParaRPr sz="2400"/>
          </a:p>
        </p:txBody>
      </p:sp>
      <p:sp>
        <p:nvSpPr>
          <p:cNvPr id="1559" name="Google Shape;1559;g2f434f7eeb7_0_8"/>
          <p:cNvSpPr txBox="1"/>
          <p:nvPr>
            <p:ph idx="1" type="body"/>
          </p:nvPr>
        </p:nvSpPr>
        <p:spPr>
          <a:xfrm>
            <a:off x="1028700" y="1655375"/>
            <a:ext cx="7200900" cy="4212000"/>
          </a:xfrm>
          <a:prstGeom prst="rect">
            <a:avLst/>
          </a:prstGeom>
        </p:spPr>
        <p:txBody>
          <a:bodyPr anchorCtr="0" anchor="t" bIns="45700" lIns="91425" spcFirstLastPara="1" rIns="91425" wrap="square" tIns="45700">
            <a:normAutofit fontScale="70000" lnSpcReduction="20000"/>
          </a:bodyPr>
          <a:lstStyle/>
          <a:p>
            <a:pPr indent="0" lvl="0" marL="0" rtl="0" algn="l">
              <a:lnSpc>
                <a:spcPct val="115000"/>
              </a:lnSpc>
              <a:spcBef>
                <a:spcPts val="1400"/>
              </a:spcBef>
              <a:spcAft>
                <a:spcPts val="0"/>
              </a:spcAft>
              <a:buNone/>
            </a:pPr>
            <a:r>
              <a:t/>
            </a:r>
            <a:endParaRPr b="1" sz="1300">
              <a:solidFill>
                <a:schemeClr val="dk1"/>
              </a:solidFill>
              <a:latin typeface="Arial"/>
              <a:ea typeface="Arial"/>
              <a:cs typeface="Arial"/>
              <a:sym typeface="Arial"/>
            </a:endParaRPr>
          </a:p>
          <a:p>
            <a:pPr indent="-331514" lvl="0" marL="457200" rtl="0" algn="l">
              <a:lnSpc>
                <a:spcPct val="115000"/>
              </a:lnSpc>
              <a:spcBef>
                <a:spcPts val="1200"/>
              </a:spcBef>
              <a:spcAft>
                <a:spcPts val="0"/>
              </a:spcAft>
              <a:buClr>
                <a:schemeClr val="dk1"/>
              </a:buClr>
              <a:buSzPct val="100000"/>
              <a:buFont typeface="Arial"/>
              <a:buChar char="●"/>
            </a:pPr>
            <a:r>
              <a:rPr b="1" lang="en-US" sz="2315">
                <a:solidFill>
                  <a:schemeClr val="dk1"/>
                </a:solidFill>
                <a:latin typeface="Arial"/>
                <a:ea typeface="Arial"/>
                <a:cs typeface="Arial"/>
                <a:sym typeface="Arial"/>
              </a:rPr>
              <a:t>Use When:</a:t>
            </a:r>
            <a:endParaRPr b="1" sz="2315">
              <a:solidFill>
                <a:schemeClr val="dk1"/>
              </a:solidFill>
              <a:latin typeface="Arial"/>
              <a:ea typeface="Arial"/>
              <a:cs typeface="Arial"/>
              <a:sym typeface="Arial"/>
            </a:endParaRPr>
          </a:p>
          <a:p>
            <a:pPr indent="-331514" lvl="1" marL="914400" rtl="0" algn="l">
              <a:lnSpc>
                <a:spcPct val="115000"/>
              </a:lnSpc>
              <a:spcBef>
                <a:spcPts val="0"/>
              </a:spcBef>
              <a:spcAft>
                <a:spcPts val="0"/>
              </a:spcAft>
              <a:buClr>
                <a:schemeClr val="dk1"/>
              </a:buClr>
              <a:buSzPct val="100000"/>
              <a:buFont typeface="Arial"/>
              <a:buChar char="○"/>
            </a:pPr>
            <a:r>
              <a:rPr i="0" lang="en-US" sz="2315">
                <a:solidFill>
                  <a:schemeClr val="dk1"/>
                </a:solidFill>
                <a:latin typeface="Arial"/>
                <a:ea typeface="Arial"/>
                <a:cs typeface="Arial"/>
                <a:sym typeface="Arial"/>
              </a:rPr>
              <a:t>You need to store semi-structured data that can be represented as documents (JSON, BSON, XML, etc.).</a:t>
            </a:r>
            <a:endParaRPr i="0" sz="2315">
              <a:solidFill>
                <a:schemeClr val="dk1"/>
              </a:solidFill>
              <a:latin typeface="Arial"/>
              <a:ea typeface="Arial"/>
              <a:cs typeface="Arial"/>
              <a:sym typeface="Arial"/>
            </a:endParaRPr>
          </a:p>
          <a:p>
            <a:pPr indent="-331514" lvl="1" marL="914400" rtl="0" algn="l">
              <a:lnSpc>
                <a:spcPct val="115000"/>
              </a:lnSpc>
              <a:spcBef>
                <a:spcPts val="0"/>
              </a:spcBef>
              <a:spcAft>
                <a:spcPts val="0"/>
              </a:spcAft>
              <a:buClr>
                <a:schemeClr val="dk1"/>
              </a:buClr>
              <a:buSzPct val="100000"/>
              <a:buFont typeface="Arial"/>
              <a:buChar char="○"/>
            </a:pPr>
            <a:r>
              <a:rPr i="0" lang="en-US" sz="2315">
                <a:solidFill>
                  <a:schemeClr val="dk1"/>
                </a:solidFill>
                <a:latin typeface="Arial"/>
                <a:ea typeface="Arial"/>
                <a:cs typeface="Arial"/>
                <a:sym typeface="Arial"/>
              </a:rPr>
              <a:t>The application requires flexibility in terms of data schema (schema-less or schema-on-read).</a:t>
            </a:r>
            <a:endParaRPr i="0" sz="2315">
              <a:solidFill>
                <a:schemeClr val="dk1"/>
              </a:solidFill>
              <a:latin typeface="Arial"/>
              <a:ea typeface="Arial"/>
              <a:cs typeface="Arial"/>
              <a:sym typeface="Arial"/>
            </a:endParaRPr>
          </a:p>
          <a:p>
            <a:pPr indent="-331514" lvl="1" marL="914400" rtl="0" algn="l">
              <a:lnSpc>
                <a:spcPct val="115000"/>
              </a:lnSpc>
              <a:spcBef>
                <a:spcPts val="0"/>
              </a:spcBef>
              <a:spcAft>
                <a:spcPts val="0"/>
              </a:spcAft>
              <a:buClr>
                <a:schemeClr val="dk1"/>
              </a:buClr>
              <a:buSzPct val="100000"/>
              <a:buFont typeface="Arial"/>
              <a:buChar char="○"/>
            </a:pPr>
            <a:r>
              <a:rPr i="0" lang="en-US" sz="2315">
                <a:solidFill>
                  <a:schemeClr val="dk1"/>
                </a:solidFill>
                <a:latin typeface="Arial"/>
                <a:ea typeface="Arial"/>
                <a:cs typeface="Arial"/>
                <a:sym typeface="Arial"/>
              </a:rPr>
              <a:t>You need to perform complex queries on nested data.</a:t>
            </a:r>
            <a:endParaRPr i="0" sz="2315">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i="0" sz="2207">
              <a:solidFill>
                <a:schemeClr val="dk1"/>
              </a:solidFill>
              <a:latin typeface="Arial"/>
              <a:ea typeface="Arial"/>
              <a:cs typeface="Arial"/>
              <a:sym typeface="Arial"/>
            </a:endParaRPr>
          </a:p>
          <a:p>
            <a:pPr indent="-326709" lvl="0" marL="457200" rtl="0" algn="l">
              <a:lnSpc>
                <a:spcPct val="115000"/>
              </a:lnSpc>
              <a:spcBef>
                <a:spcPts val="1200"/>
              </a:spcBef>
              <a:spcAft>
                <a:spcPts val="0"/>
              </a:spcAft>
              <a:buClr>
                <a:schemeClr val="dk1"/>
              </a:buClr>
              <a:buSzPct val="100000"/>
              <a:buFont typeface="Arial"/>
              <a:buChar char="●"/>
            </a:pPr>
            <a:r>
              <a:rPr b="1" lang="en-US" sz="2207">
                <a:solidFill>
                  <a:schemeClr val="dk1"/>
                </a:solidFill>
                <a:latin typeface="Arial"/>
                <a:ea typeface="Arial"/>
                <a:cs typeface="Arial"/>
                <a:sym typeface="Arial"/>
              </a:rPr>
              <a:t>Applications:</a:t>
            </a:r>
            <a:endParaRPr b="1" sz="2207">
              <a:solidFill>
                <a:schemeClr val="dk1"/>
              </a:solidFill>
              <a:latin typeface="Arial"/>
              <a:ea typeface="Arial"/>
              <a:cs typeface="Arial"/>
              <a:sym typeface="Arial"/>
            </a:endParaRPr>
          </a:p>
          <a:p>
            <a:pPr indent="-326709" lvl="1" marL="914400" rtl="0" algn="l">
              <a:lnSpc>
                <a:spcPct val="115000"/>
              </a:lnSpc>
              <a:spcBef>
                <a:spcPts val="0"/>
              </a:spcBef>
              <a:spcAft>
                <a:spcPts val="0"/>
              </a:spcAft>
              <a:buClr>
                <a:schemeClr val="dk1"/>
              </a:buClr>
              <a:buSzPct val="100000"/>
              <a:buFont typeface="Arial"/>
              <a:buChar char="○"/>
            </a:pPr>
            <a:r>
              <a:rPr i="0" lang="en-US" sz="2207">
                <a:solidFill>
                  <a:schemeClr val="dk1"/>
                </a:solidFill>
                <a:latin typeface="Arial"/>
                <a:ea typeface="Arial"/>
                <a:cs typeface="Arial"/>
                <a:sym typeface="Arial"/>
              </a:rPr>
              <a:t>Content management systems (CMS).</a:t>
            </a:r>
            <a:endParaRPr i="0" sz="2207">
              <a:solidFill>
                <a:schemeClr val="dk1"/>
              </a:solidFill>
              <a:latin typeface="Arial"/>
              <a:ea typeface="Arial"/>
              <a:cs typeface="Arial"/>
              <a:sym typeface="Arial"/>
            </a:endParaRPr>
          </a:p>
          <a:p>
            <a:pPr indent="-326709" lvl="1" marL="914400" rtl="0" algn="l">
              <a:lnSpc>
                <a:spcPct val="115000"/>
              </a:lnSpc>
              <a:spcBef>
                <a:spcPts val="0"/>
              </a:spcBef>
              <a:spcAft>
                <a:spcPts val="0"/>
              </a:spcAft>
              <a:buClr>
                <a:schemeClr val="dk1"/>
              </a:buClr>
              <a:buSzPct val="100000"/>
              <a:buFont typeface="Arial"/>
              <a:buChar char="○"/>
            </a:pPr>
            <a:r>
              <a:rPr i="0" lang="en-US" sz="2207">
                <a:solidFill>
                  <a:schemeClr val="dk1"/>
                </a:solidFill>
                <a:latin typeface="Arial"/>
                <a:ea typeface="Arial"/>
                <a:cs typeface="Arial"/>
                <a:sym typeface="Arial"/>
              </a:rPr>
              <a:t>E-commerce catalogs.</a:t>
            </a:r>
            <a:endParaRPr i="0" sz="2207">
              <a:solidFill>
                <a:schemeClr val="dk1"/>
              </a:solidFill>
              <a:latin typeface="Arial"/>
              <a:ea typeface="Arial"/>
              <a:cs typeface="Arial"/>
              <a:sym typeface="Arial"/>
            </a:endParaRPr>
          </a:p>
          <a:p>
            <a:pPr indent="-326709" lvl="1" marL="914400" rtl="0" algn="l">
              <a:lnSpc>
                <a:spcPct val="115000"/>
              </a:lnSpc>
              <a:spcBef>
                <a:spcPts val="0"/>
              </a:spcBef>
              <a:spcAft>
                <a:spcPts val="0"/>
              </a:spcAft>
              <a:buClr>
                <a:schemeClr val="dk1"/>
              </a:buClr>
              <a:buSzPct val="100000"/>
              <a:buFont typeface="Arial"/>
              <a:buChar char="○"/>
            </a:pPr>
            <a:r>
              <a:rPr i="0" lang="en-US" sz="2207">
                <a:solidFill>
                  <a:schemeClr val="dk1"/>
                </a:solidFill>
                <a:latin typeface="Arial"/>
                <a:ea typeface="Arial"/>
                <a:cs typeface="Arial"/>
                <a:sym typeface="Arial"/>
              </a:rPr>
              <a:t>Blogging platforms.</a:t>
            </a:r>
            <a:endParaRPr i="0" sz="2207">
              <a:solidFill>
                <a:schemeClr val="dk1"/>
              </a:solidFill>
              <a:latin typeface="Arial"/>
              <a:ea typeface="Arial"/>
              <a:cs typeface="Arial"/>
              <a:sym typeface="Arial"/>
            </a:endParaRPr>
          </a:p>
          <a:p>
            <a:pPr indent="-326709" lvl="1" marL="914400" rtl="0" algn="l">
              <a:lnSpc>
                <a:spcPct val="115000"/>
              </a:lnSpc>
              <a:spcBef>
                <a:spcPts val="0"/>
              </a:spcBef>
              <a:spcAft>
                <a:spcPts val="0"/>
              </a:spcAft>
              <a:buClr>
                <a:schemeClr val="dk1"/>
              </a:buClr>
              <a:buSzPct val="100000"/>
              <a:buFont typeface="Arial"/>
              <a:buChar char="○"/>
            </a:pPr>
            <a:r>
              <a:rPr i="0" lang="en-US" sz="2207">
                <a:solidFill>
                  <a:schemeClr val="dk1"/>
                </a:solidFill>
                <a:latin typeface="Arial"/>
                <a:ea typeface="Arial"/>
                <a:cs typeface="Arial"/>
                <a:sym typeface="Arial"/>
              </a:rPr>
              <a:t>Event logging and tracking.</a:t>
            </a:r>
            <a:endParaRPr i="0" sz="2207">
              <a:solidFill>
                <a:schemeClr val="dk1"/>
              </a:solidFill>
              <a:latin typeface="Arial"/>
              <a:ea typeface="Arial"/>
              <a:cs typeface="Arial"/>
              <a:sym typeface="Arial"/>
            </a:endParaRPr>
          </a:p>
          <a:p>
            <a:pPr indent="0" lvl="0" marL="914400" rtl="0" algn="l">
              <a:lnSpc>
                <a:spcPct val="115000"/>
              </a:lnSpc>
              <a:spcBef>
                <a:spcPts val="1200"/>
              </a:spcBef>
              <a:spcAft>
                <a:spcPts val="0"/>
              </a:spcAft>
              <a:buNone/>
            </a:pPr>
            <a:r>
              <a:t/>
            </a:r>
            <a:endParaRPr i="0" sz="17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1560" name="Google Shape;1560;g2f434f7eeb7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2f434f7eeb7_0_16"/>
          <p:cNvSpPr txBox="1"/>
          <p:nvPr>
            <p:ph type="title"/>
          </p:nvPr>
        </p:nvSpPr>
        <p:spPr>
          <a:xfrm>
            <a:off x="1028700" y="685800"/>
            <a:ext cx="7200900" cy="6654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990"/>
              <a:buNone/>
            </a:pPr>
            <a:r>
              <a:t/>
            </a:r>
            <a:endParaRPr b="1" sz="1870">
              <a:solidFill>
                <a:schemeClr val="dk1"/>
              </a:solidFill>
              <a:latin typeface="Arial"/>
              <a:ea typeface="Arial"/>
              <a:cs typeface="Arial"/>
              <a:sym typeface="Arial"/>
            </a:endParaRPr>
          </a:p>
          <a:p>
            <a:pPr indent="0" lvl="0" marL="0" rtl="0" algn="l">
              <a:lnSpc>
                <a:spcPct val="115000"/>
              </a:lnSpc>
              <a:spcBef>
                <a:spcPts val="1400"/>
              </a:spcBef>
              <a:spcAft>
                <a:spcPts val="400"/>
              </a:spcAft>
              <a:buSzPts val="990"/>
              <a:buNone/>
            </a:pPr>
            <a:r>
              <a:rPr b="1" lang="en-US" sz="1870">
                <a:solidFill>
                  <a:schemeClr val="dk1"/>
                </a:solidFill>
                <a:latin typeface="Arial"/>
                <a:ea typeface="Arial"/>
                <a:cs typeface="Arial"/>
                <a:sym typeface="Arial"/>
              </a:rPr>
              <a:t>3. Column-Family Store</a:t>
            </a:r>
            <a:endParaRPr b="1" sz="2680">
              <a:solidFill>
                <a:schemeClr val="dk1"/>
              </a:solidFill>
              <a:latin typeface="Arial"/>
              <a:ea typeface="Arial"/>
              <a:cs typeface="Arial"/>
              <a:sym typeface="Arial"/>
            </a:endParaRPr>
          </a:p>
        </p:txBody>
      </p:sp>
      <p:sp>
        <p:nvSpPr>
          <p:cNvPr id="1567" name="Google Shape;1567;g2f434f7eeb7_0_16"/>
          <p:cNvSpPr txBox="1"/>
          <p:nvPr>
            <p:ph idx="1" type="body"/>
          </p:nvPr>
        </p:nvSpPr>
        <p:spPr>
          <a:xfrm>
            <a:off x="1028700" y="1655375"/>
            <a:ext cx="7923900" cy="4797900"/>
          </a:xfrm>
          <a:prstGeom prst="rect">
            <a:avLst/>
          </a:prstGeom>
        </p:spPr>
        <p:txBody>
          <a:bodyPr anchorCtr="0" anchor="t" bIns="45700" lIns="91425" spcFirstLastPara="1" rIns="91425" wrap="square" tIns="45700">
            <a:normAutofit fontScale="32500" lnSpcReduction="10000"/>
          </a:bodyPr>
          <a:lstStyle/>
          <a:p>
            <a:pPr indent="0" lvl="0" marL="0" rtl="0" algn="l">
              <a:lnSpc>
                <a:spcPct val="115000"/>
              </a:lnSpc>
              <a:spcBef>
                <a:spcPts val="1400"/>
              </a:spcBef>
              <a:spcAft>
                <a:spcPts val="0"/>
              </a:spcAft>
              <a:buNone/>
            </a:pPr>
            <a:r>
              <a:t/>
            </a:r>
            <a:endParaRPr b="1" sz="3800">
              <a:solidFill>
                <a:schemeClr val="dk1"/>
              </a:solidFill>
              <a:latin typeface="Arial"/>
              <a:ea typeface="Arial"/>
              <a:cs typeface="Arial"/>
              <a:sym typeface="Arial"/>
            </a:endParaRPr>
          </a:p>
          <a:p>
            <a:pPr indent="-346710" lvl="0" marL="457200" rtl="0" algn="l">
              <a:lnSpc>
                <a:spcPct val="115000"/>
              </a:lnSpc>
              <a:spcBef>
                <a:spcPts val="1200"/>
              </a:spcBef>
              <a:spcAft>
                <a:spcPts val="0"/>
              </a:spcAft>
              <a:buClr>
                <a:schemeClr val="dk1"/>
              </a:buClr>
              <a:buSzPct val="100000"/>
              <a:buFont typeface="Arial"/>
              <a:buChar char="●"/>
            </a:pPr>
            <a:r>
              <a:rPr b="1" lang="en-US" sz="5723">
                <a:solidFill>
                  <a:schemeClr val="dk1"/>
                </a:solidFill>
                <a:latin typeface="Arial"/>
                <a:ea typeface="Arial"/>
                <a:cs typeface="Arial"/>
                <a:sym typeface="Arial"/>
              </a:rPr>
              <a:t>Use When:</a:t>
            </a:r>
            <a:endParaRPr b="1"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You need to handle large volumes of data across many servers.</a:t>
            </a:r>
            <a:endParaRPr i="0"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You require quick access to a subset of columns within a large dataset.</a:t>
            </a:r>
            <a:endParaRPr i="0"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Your application performs analytics or requires wide rows where columns can be added dynamically.</a:t>
            </a:r>
            <a:endParaRPr i="0" sz="5723">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i="0" sz="5723">
              <a:solidFill>
                <a:schemeClr val="dk1"/>
              </a:solidFill>
              <a:latin typeface="Arial"/>
              <a:ea typeface="Arial"/>
              <a:cs typeface="Arial"/>
              <a:sym typeface="Arial"/>
            </a:endParaRPr>
          </a:p>
          <a:p>
            <a:pPr indent="-346710" lvl="0" marL="457200" rtl="0" algn="l">
              <a:lnSpc>
                <a:spcPct val="115000"/>
              </a:lnSpc>
              <a:spcBef>
                <a:spcPts val="1200"/>
              </a:spcBef>
              <a:spcAft>
                <a:spcPts val="0"/>
              </a:spcAft>
              <a:buClr>
                <a:schemeClr val="dk1"/>
              </a:buClr>
              <a:buSzPct val="100000"/>
              <a:buFont typeface="Arial"/>
              <a:buChar char="●"/>
            </a:pPr>
            <a:r>
              <a:rPr b="1" lang="en-US" sz="5723">
                <a:solidFill>
                  <a:schemeClr val="dk1"/>
                </a:solidFill>
                <a:latin typeface="Arial"/>
                <a:ea typeface="Arial"/>
                <a:cs typeface="Arial"/>
                <a:sym typeface="Arial"/>
              </a:rPr>
              <a:t>Applications:</a:t>
            </a:r>
            <a:endParaRPr b="1"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Time-series data storage.</a:t>
            </a:r>
            <a:endParaRPr i="0"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Real-time data processing.</a:t>
            </a:r>
            <a:endParaRPr i="0" sz="5723">
              <a:solidFill>
                <a:schemeClr val="dk1"/>
              </a:solidFill>
              <a:latin typeface="Arial"/>
              <a:ea typeface="Arial"/>
              <a:cs typeface="Arial"/>
              <a:sym typeface="Arial"/>
            </a:endParaRPr>
          </a:p>
          <a:p>
            <a:pPr indent="-346710" lvl="1" marL="914400" rtl="0" algn="l">
              <a:lnSpc>
                <a:spcPct val="115000"/>
              </a:lnSpc>
              <a:spcBef>
                <a:spcPts val="0"/>
              </a:spcBef>
              <a:spcAft>
                <a:spcPts val="0"/>
              </a:spcAft>
              <a:buClr>
                <a:schemeClr val="dk1"/>
              </a:buClr>
              <a:buSzPct val="100000"/>
              <a:buFont typeface="Arial"/>
              <a:buChar char="○"/>
            </a:pPr>
            <a:r>
              <a:rPr i="0" lang="en-US" sz="5723">
                <a:solidFill>
                  <a:schemeClr val="dk1"/>
                </a:solidFill>
                <a:latin typeface="Arial"/>
                <a:ea typeface="Arial"/>
                <a:cs typeface="Arial"/>
                <a:sym typeface="Arial"/>
              </a:rPr>
              <a:t>Recommendation engines.</a:t>
            </a:r>
            <a:endParaRPr i="0" sz="5723">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2315">
              <a:solidFill>
                <a:schemeClr val="dk1"/>
              </a:solidFill>
              <a:latin typeface="Arial"/>
              <a:ea typeface="Arial"/>
              <a:cs typeface="Arial"/>
              <a:sym typeface="Arial"/>
            </a:endParaRPr>
          </a:p>
          <a:p>
            <a:pPr indent="0" lvl="0" marL="914400" rtl="0" algn="l">
              <a:lnSpc>
                <a:spcPct val="115000"/>
              </a:lnSpc>
              <a:spcBef>
                <a:spcPts val="1200"/>
              </a:spcBef>
              <a:spcAft>
                <a:spcPts val="0"/>
              </a:spcAft>
              <a:buNone/>
            </a:pPr>
            <a:r>
              <a:t/>
            </a:r>
            <a:endParaRPr i="0" sz="17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1568" name="Google Shape;1568;g2f434f7eeb7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g2f434f7eeb7_0_24"/>
          <p:cNvSpPr txBox="1"/>
          <p:nvPr>
            <p:ph type="title"/>
          </p:nvPr>
        </p:nvSpPr>
        <p:spPr>
          <a:xfrm>
            <a:off x="1028700" y="685800"/>
            <a:ext cx="7200900" cy="11724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990"/>
              <a:buNone/>
            </a:pPr>
            <a:r>
              <a:t/>
            </a:r>
            <a:endParaRPr b="1" sz="1870">
              <a:solidFill>
                <a:schemeClr val="dk1"/>
              </a:solidFill>
              <a:latin typeface="Arial"/>
              <a:ea typeface="Arial"/>
              <a:cs typeface="Arial"/>
              <a:sym typeface="Arial"/>
            </a:endParaRPr>
          </a:p>
          <a:p>
            <a:pPr indent="0" lvl="0" marL="0" rtl="0" algn="l">
              <a:lnSpc>
                <a:spcPct val="115000"/>
              </a:lnSpc>
              <a:spcBef>
                <a:spcPts val="1400"/>
              </a:spcBef>
              <a:spcAft>
                <a:spcPts val="400"/>
              </a:spcAft>
              <a:buClr>
                <a:schemeClr val="dk1"/>
              </a:buClr>
              <a:buSzPts val="1100"/>
              <a:buFont typeface="Arial"/>
              <a:buNone/>
            </a:pPr>
            <a:r>
              <a:rPr b="1" lang="en-US" sz="2000">
                <a:solidFill>
                  <a:schemeClr val="dk1"/>
                </a:solidFill>
                <a:latin typeface="Arial"/>
                <a:ea typeface="Arial"/>
                <a:cs typeface="Arial"/>
                <a:sym typeface="Arial"/>
              </a:rPr>
              <a:t>4. Graph Database</a:t>
            </a:r>
            <a:endParaRPr b="1" sz="2200">
              <a:solidFill>
                <a:schemeClr val="dk1"/>
              </a:solidFill>
              <a:latin typeface="Arial"/>
              <a:ea typeface="Arial"/>
              <a:cs typeface="Arial"/>
              <a:sym typeface="Arial"/>
            </a:endParaRPr>
          </a:p>
        </p:txBody>
      </p:sp>
      <p:sp>
        <p:nvSpPr>
          <p:cNvPr id="1575" name="Google Shape;1575;g2f434f7eeb7_0_24"/>
          <p:cNvSpPr txBox="1"/>
          <p:nvPr>
            <p:ph idx="1" type="body"/>
          </p:nvPr>
        </p:nvSpPr>
        <p:spPr>
          <a:xfrm>
            <a:off x="1028700" y="1655475"/>
            <a:ext cx="7923900" cy="5202600"/>
          </a:xfrm>
          <a:prstGeom prst="rect">
            <a:avLst/>
          </a:prstGeom>
        </p:spPr>
        <p:txBody>
          <a:bodyPr anchorCtr="0" anchor="t" bIns="45700" lIns="91425" spcFirstLastPara="1" rIns="91425" wrap="square" tIns="45700">
            <a:normAutofit fontScale="25000" lnSpcReduction="20000"/>
          </a:bodyPr>
          <a:lstStyle/>
          <a:p>
            <a:pPr indent="0" lvl="0" marL="0" rtl="0" algn="l">
              <a:lnSpc>
                <a:spcPct val="115000"/>
              </a:lnSpc>
              <a:spcBef>
                <a:spcPts val="1400"/>
              </a:spcBef>
              <a:spcAft>
                <a:spcPts val="0"/>
              </a:spcAft>
              <a:buNone/>
            </a:pPr>
            <a:r>
              <a:t/>
            </a:r>
            <a:endParaRPr b="1" sz="3800">
              <a:solidFill>
                <a:schemeClr val="dk1"/>
              </a:solidFill>
              <a:latin typeface="Arial"/>
              <a:ea typeface="Arial"/>
              <a:cs typeface="Arial"/>
              <a:sym typeface="Arial"/>
            </a:endParaRPr>
          </a:p>
          <a:p>
            <a:pPr indent="0" lvl="0" marL="0" rtl="0" algn="l">
              <a:lnSpc>
                <a:spcPct val="115000"/>
              </a:lnSpc>
              <a:spcBef>
                <a:spcPts val="1400"/>
              </a:spcBef>
              <a:spcAft>
                <a:spcPts val="0"/>
              </a:spcAft>
              <a:buNone/>
            </a:pPr>
            <a:r>
              <a:t/>
            </a:r>
            <a:endParaRPr b="1" sz="3750">
              <a:solidFill>
                <a:schemeClr val="dk1"/>
              </a:solidFill>
              <a:latin typeface="Arial"/>
              <a:ea typeface="Arial"/>
              <a:cs typeface="Arial"/>
              <a:sym typeface="Arial"/>
            </a:endParaRPr>
          </a:p>
          <a:p>
            <a:pPr indent="-342900" lvl="0" marL="457200" rtl="0" algn="l">
              <a:lnSpc>
                <a:spcPct val="115000"/>
              </a:lnSpc>
              <a:spcBef>
                <a:spcPts val="1200"/>
              </a:spcBef>
              <a:spcAft>
                <a:spcPts val="0"/>
              </a:spcAft>
              <a:buClr>
                <a:schemeClr val="dk1"/>
              </a:buClr>
              <a:buSzPct val="100000"/>
              <a:buFont typeface="Arial"/>
              <a:buChar char="●"/>
            </a:pPr>
            <a:r>
              <a:rPr b="1" lang="en-US" sz="7200">
                <a:solidFill>
                  <a:schemeClr val="dk1"/>
                </a:solidFill>
                <a:latin typeface="Arial"/>
                <a:ea typeface="Arial"/>
                <a:cs typeface="Arial"/>
                <a:sym typeface="Arial"/>
              </a:rPr>
              <a:t>Use When:</a:t>
            </a:r>
            <a:endParaRPr b="1"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Your data is highly interconnected, and relationships between data points are crucial.</a:t>
            </a:r>
            <a:endParaRPr i="0"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You need to perform complex queries involving traversals, such as finding the shortest path, neighbors, or subgraphs.</a:t>
            </a:r>
            <a:endParaRPr i="0" sz="72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7200">
              <a:solidFill>
                <a:schemeClr val="dk1"/>
              </a:solidFill>
              <a:latin typeface="Arial"/>
              <a:ea typeface="Arial"/>
              <a:cs typeface="Arial"/>
              <a:sym typeface="Arial"/>
            </a:endParaRPr>
          </a:p>
          <a:p>
            <a:pPr indent="-342900" lvl="0" marL="457200" rtl="0" algn="l">
              <a:lnSpc>
                <a:spcPct val="115000"/>
              </a:lnSpc>
              <a:spcBef>
                <a:spcPts val="1200"/>
              </a:spcBef>
              <a:spcAft>
                <a:spcPts val="0"/>
              </a:spcAft>
              <a:buClr>
                <a:schemeClr val="dk1"/>
              </a:buClr>
              <a:buSzPct val="100000"/>
              <a:buFont typeface="Arial"/>
              <a:buChar char="●"/>
            </a:pPr>
            <a:r>
              <a:rPr b="1" lang="en-US" sz="7200">
                <a:solidFill>
                  <a:schemeClr val="dk1"/>
                </a:solidFill>
                <a:latin typeface="Arial"/>
                <a:ea typeface="Arial"/>
                <a:cs typeface="Arial"/>
                <a:sym typeface="Arial"/>
              </a:rPr>
              <a:t>Applications:</a:t>
            </a:r>
            <a:endParaRPr b="1"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Social networks.</a:t>
            </a:r>
            <a:endParaRPr i="0"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Fraud detection systems.</a:t>
            </a:r>
            <a:endParaRPr i="0"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Recommendation engines.</a:t>
            </a:r>
            <a:endParaRPr i="0" sz="72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ct val="100000"/>
              <a:buFont typeface="Arial"/>
              <a:buChar char="○"/>
            </a:pPr>
            <a:r>
              <a:rPr i="0" lang="en-US" sz="7200">
                <a:solidFill>
                  <a:schemeClr val="dk1"/>
                </a:solidFill>
                <a:latin typeface="Arial"/>
                <a:ea typeface="Arial"/>
                <a:cs typeface="Arial"/>
                <a:sym typeface="Arial"/>
              </a:rPr>
              <a:t>Network topology mapping.</a:t>
            </a:r>
            <a:endParaRPr i="0" sz="72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5723">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2315">
              <a:solidFill>
                <a:schemeClr val="dk1"/>
              </a:solidFill>
              <a:latin typeface="Arial"/>
              <a:ea typeface="Arial"/>
              <a:cs typeface="Arial"/>
              <a:sym typeface="Arial"/>
            </a:endParaRPr>
          </a:p>
          <a:p>
            <a:pPr indent="0" lvl="0" marL="914400" rtl="0" algn="l">
              <a:lnSpc>
                <a:spcPct val="115000"/>
              </a:lnSpc>
              <a:spcBef>
                <a:spcPts val="1200"/>
              </a:spcBef>
              <a:spcAft>
                <a:spcPts val="0"/>
              </a:spcAft>
              <a:buNone/>
            </a:pPr>
            <a:r>
              <a:t/>
            </a:r>
            <a:endParaRPr i="0" sz="17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1576" name="Google Shape;1576;g2f434f7eeb7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03"/>
          <p:cNvSpPr txBox="1"/>
          <p:nvPr>
            <p:ph type="title"/>
          </p:nvPr>
        </p:nvSpPr>
        <p:spPr>
          <a:xfrm>
            <a:off x="993450" y="688975"/>
            <a:ext cx="7913400" cy="1243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What is NoSQL solution for Big data</a:t>
            </a:r>
            <a:endParaRPr sz="4000"/>
          </a:p>
        </p:txBody>
      </p:sp>
      <p:sp>
        <p:nvSpPr>
          <p:cNvPr id="1582" name="Google Shape;1582;p103"/>
          <p:cNvSpPr txBox="1"/>
          <p:nvPr/>
        </p:nvSpPr>
        <p:spPr>
          <a:xfrm>
            <a:off x="601350" y="1932475"/>
            <a:ext cx="3334500" cy="4492200"/>
          </a:xfrm>
          <a:prstGeom prst="rect">
            <a:avLst/>
          </a:prstGeom>
          <a:noFill/>
          <a:ln cap="flat" cmpd="sng" w="9525">
            <a:solidFill>
              <a:srgbClr val="9B2C1F"/>
            </a:solidFill>
            <a:prstDash val="solid"/>
            <a:round/>
            <a:headEnd len="sm" w="sm" type="none"/>
            <a:tailEnd len="sm" w="sm" type="none"/>
          </a:ln>
        </p:spPr>
        <p:txBody>
          <a:bodyPr anchorCtr="0" anchor="t" bIns="0" lIns="0" spcFirstLastPara="1" rIns="0" wrap="square" tIns="0">
            <a:spAutoFit/>
          </a:bodyPr>
          <a:lstStyle/>
          <a:p>
            <a:pPr indent="-274955" lvl="0" marL="365760" marR="0" rtl="0" algn="l">
              <a:lnSpc>
                <a:spcPct val="112083"/>
              </a:lnSpc>
              <a:spcBef>
                <a:spcPts val="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Recommendation</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User Profile Management</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Real Time Data Handling</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Content management</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Catalog management</a:t>
            </a:r>
            <a:endParaRPr sz="2400">
              <a:solidFill>
                <a:schemeClr val="dk1"/>
              </a:solidFill>
              <a:latin typeface="Times New Roman"/>
              <a:ea typeface="Times New Roman"/>
              <a:cs typeface="Times New Roman"/>
              <a:sym typeface="Times New Roman"/>
            </a:endParaRPr>
          </a:p>
          <a:p>
            <a:pPr indent="-274955" lvl="0" marL="365760" marR="0" rtl="0" algn="l">
              <a:lnSpc>
                <a:spcPct val="113958"/>
              </a:lnSpc>
              <a:spcBef>
                <a:spcPts val="31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360 Degree Customer</a:t>
            </a:r>
            <a:endParaRPr sz="2400">
              <a:solidFill>
                <a:schemeClr val="dk1"/>
              </a:solidFill>
              <a:latin typeface="Times New Roman"/>
              <a:ea typeface="Times New Roman"/>
              <a:cs typeface="Times New Roman"/>
              <a:sym typeface="Times New Roman"/>
            </a:endParaRPr>
          </a:p>
          <a:p>
            <a:pPr indent="0" lvl="0" marL="365760" marR="0" rtl="0" algn="l">
              <a:lnSpc>
                <a:spcPct val="113958"/>
              </a:lnSpc>
              <a:spcBef>
                <a:spcPts val="0"/>
              </a:spcBef>
              <a:spcAft>
                <a:spcPts val="0"/>
              </a:spcAft>
              <a:buNone/>
            </a:pPr>
            <a:r>
              <a:rPr lang="en-US" sz="2400">
                <a:solidFill>
                  <a:schemeClr val="dk1"/>
                </a:solidFill>
                <a:latin typeface="Times New Roman"/>
                <a:ea typeface="Times New Roman"/>
                <a:cs typeface="Times New Roman"/>
                <a:sym typeface="Times New Roman"/>
              </a:rPr>
              <a:t>Review</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Internet of Things</a:t>
            </a:r>
            <a:endParaRPr sz="2400">
              <a:solidFill>
                <a:schemeClr val="dk1"/>
              </a:solidFill>
              <a:latin typeface="Times New Roman"/>
              <a:ea typeface="Times New Roman"/>
              <a:cs typeface="Times New Roman"/>
              <a:sym typeface="Times New Roman"/>
            </a:endParaRPr>
          </a:p>
          <a:p>
            <a:pPr indent="-274955" lvl="0" marL="365760" marR="0" rtl="0" algn="l">
              <a:lnSpc>
                <a:spcPct val="100000"/>
              </a:lnSpc>
              <a:spcBef>
                <a:spcPts val="31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Fraud detection</a:t>
            </a:r>
            <a:endParaRPr sz="2400">
              <a:solidFill>
                <a:schemeClr val="dk1"/>
              </a:solidFill>
              <a:latin typeface="Times New Roman"/>
              <a:ea typeface="Times New Roman"/>
              <a:cs typeface="Times New Roman"/>
              <a:sym typeface="Times New Roman"/>
            </a:endParaRPr>
          </a:p>
        </p:txBody>
      </p:sp>
      <p:sp>
        <p:nvSpPr>
          <p:cNvPr id="1583" name="Google Shape;1583;p103"/>
          <p:cNvSpPr txBox="1"/>
          <p:nvPr/>
        </p:nvSpPr>
        <p:spPr>
          <a:xfrm>
            <a:off x="4512700" y="1752225"/>
            <a:ext cx="4034400" cy="4987500"/>
          </a:xfrm>
          <a:prstGeom prst="rect">
            <a:avLst/>
          </a:prstGeom>
          <a:noFill/>
          <a:ln cap="flat" cmpd="sng" w="9525">
            <a:solidFill>
              <a:srgbClr val="9B2C1F"/>
            </a:solidFill>
            <a:prstDash val="solid"/>
            <a:round/>
            <a:headEnd len="sm" w="sm" type="none"/>
            <a:tailEnd len="sm" w="sm" type="none"/>
          </a:ln>
        </p:spPr>
        <p:txBody>
          <a:bodyPr anchorCtr="0" anchor="t" bIns="0" lIns="0" spcFirstLastPara="1" rIns="0" wrap="square" tIns="0">
            <a:spAutoFit/>
          </a:bodyPr>
          <a:lstStyle/>
          <a:p>
            <a:pPr indent="-274320" lvl="0" marL="366395" marR="0" rtl="0" algn="l">
              <a:lnSpc>
                <a:spcPct val="112083"/>
              </a:lnSpc>
              <a:spcBef>
                <a:spcPts val="0"/>
              </a:spcBef>
              <a:spcAft>
                <a:spcPts val="0"/>
              </a:spcAft>
              <a:buClr>
                <a:srgbClr val="D24717"/>
              </a:buClr>
              <a:buSzPts val="2050"/>
              <a:buFont typeface="Quattrocento Sans"/>
              <a:buChar char="⚫"/>
            </a:pPr>
            <a:r>
              <a:rPr lang="en-US" sz="2400">
                <a:solidFill>
                  <a:srgbClr val="D24717"/>
                </a:solidFill>
                <a:latin typeface="Times New Roman"/>
                <a:ea typeface="Times New Roman"/>
                <a:cs typeface="Times New Roman"/>
                <a:sym typeface="Times New Roman"/>
              </a:rPr>
              <a:t>Decide the type of Data:</a:t>
            </a:r>
            <a:endParaRPr sz="2400">
              <a:solidFill>
                <a:schemeClr val="dk1"/>
              </a:solidFill>
              <a:latin typeface="Times New Roman"/>
              <a:ea typeface="Times New Roman"/>
              <a:cs typeface="Times New Roman"/>
              <a:sym typeface="Times New Roman"/>
            </a:endParaRPr>
          </a:p>
          <a:p>
            <a:pPr indent="-337185" lvl="0" marL="428625" marR="0" rtl="0" algn="l">
              <a:lnSpc>
                <a:spcPct val="100000"/>
              </a:lnSpc>
              <a:spcBef>
                <a:spcPts val="355"/>
              </a:spcBef>
              <a:spcAft>
                <a:spcPts val="0"/>
              </a:spcAft>
              <a:buClr>
                <a:srgbClr val="D24717"/>
              </a:buClr>
              <a:buSzPts val="1850"/>
              <a:buFont typeface="Noto Sans Symbols"/>
              <a:buChar char="⮚"/>
            </a:pPr>
            <a:r>
              <a:rPr lang="en-US" sz="2200">
                <a:solidFill>
                  <a:schemeClr val="dk1"/>
                </a:solidFill>
                <a:latin typeface="Times New Roman"/>
                <a:ea typeface="Times New Roman"/>
                <a:cs typeface="Times New Roman"/>
                <a:sym typeface="Times New Roman"/>
              </a:rPr>
              <a:t>Only Read</a:t>
            </a:r>
            <a:endParaRPr sz="2200">
              <a:solidFill>
                <a:schemeClr val="dk1"/>
              </a:solidFill>
              <a:latin typeface="Times New Roman"/>
              <a:ea typeface="Times New Roman"/>
              <a:cs typeface="Times New Roman"/>
              <a:sym typeface="Times New Roman"/>
            </a:endParaRPr>
          </a:p>
          <a:p>
            <a:pPr indent="-337185" lvl="0" marL="428625" marR="0" rtl="0" algn="l">
              <a:lnSpc>
                <a:spcPct val="100000"/>
              </a:lnSpc>
              <a:spcBef>
                <a:spcPts val="340"/>
              </a:spcBef>
              <a:spcAft>
                <a:spcPts val="0"/>
              </a:spcAft>
              <a:buClr>
                <a:srgbClr val="D24717"/>
              </a:buClr>
              <a:buSzPts val="1850"/>
              <a:buFont typeface="Noto Sans Symbols"/>
              <a:buChar char="⮚"/>
            </a:pPr>
            <a:r>
              <a:rPr lang="en-US" sz="2200">
                <a:solidFill>
                  <a:schemeClr val="dk1"/>
                </a:solidFill>
                <a:latin typeface="Times New Roman"/>
                <a:ea typeface="Times New Roman"/>
                <a:cs typeface="Times New Roman"/>
                <a:sym typeface="Times New Roman"/>
              </a:rPr>
              <a:t>Read-Write</a:t>
            </a:r>
            <a:endParaRPr sz="2200">
              <a:solidFill>
                <a:schemeClr val="dk1"/>
              </a:solidFill>
              <a:latin typeface="Times New Roman"/>
              <a:ea typeface="Times New Roman"/>
              <a:cs typeface="Times New Roman"/>
              <a:sym typeface="Times New Roman"/>
            </a:endParaRPr>
          </a:p>
          <a:p>
            <a:pPr indent="-274320" lvl="0" marL="366395" marR="1158240" rtl="0" algn="l">
              <a:lnSpc>
                <a:spcPct val="107916"/>
              </a:lnSpc>
              <a:spcBef>
                <a:spcPts val="620"/>
              </a:spcBef>
              <a:spcAft>
                <a:spcPts val="0"/>
              </a:spcAft>
              <a:buClr>
                <a:srgbClr val="D24717"/>
              </a:buClr>
              <a:buSzPts val="2050"/>
              <a:buFont typeface="Quattrocento Sans"/>
              <a:buChar char="⚫"/>
            </a:pPr>
            <a:r>
              <a:rPr lang="en-US" sz="2400">
                <a:solidFill>
                  <a:srgbClr val="D24717"/>
                </a:solidFill>
                <a:latin typeface="Times New Roman"/>
                <a:ea typeface="Times New Roman"/>
                <a:cs typeface="Times New Roman"/>
                <a:sym typeface="Times New Roman"/>
              </a:rPr>
              <a:t>Distributed Computing  Architecture:</a:t>
            </a:r>
            <a:endParaRPr sz="2400">
              <a:solidFill>
                <a:schemeClr val="dk1"/>
              </a:solidFill>
              <a:latin typeface="Times New Roman"/>
              <a:ea typeface="Times New Roman"/>
              <a:cs typeface="Times New Roman"/>
              <a:sym typeface="Times New Roman"/>
            </a:endParaRPr>
          </a:p>
          <a:p>
            <a:pPr indent="-274320" lvl="0" marL="366395" marR="0" rtl="0" algn="l">
              <a:lnSpc>
                <a:spcPct val="100000"/>
              </a:lnSpc>
              <a:spcBef>
                <a:spcPts val="360"/>
              </a:spcBef>
              <a:spcAft>
                <a:spcPts val="0"/>
              </a:spcAft>
              <a:buClr>
                <a:srgbClr val="D24717"/>
              </a:buClr>
              <a:buSzPts val="1700"/>
              <a:buFont typeface="Noto Sans Symbols"/>
              <a:buChar char="⮚"/>
            </a:pPr>
            <a:r>
              <a:rPr lang="en-US" sz="2000">
                <a:solidFill>
                  <a:schemeClr val="dk1"/>
                </a:solidFill>
                <a:latin typeface="Times New Roman"/>
                <a:ea typeface="Times New Roman"/>
                <a:cs typeface="Times New Roman"/>
                <a:sym typeface="Times New Roman"/>
              </a:rPr>
              <a:t>Shared RAM,</a:t>
            </a:r>
            <a:endParaRPr sz="2000">
              <a:solidFill>
                <a:schemeClr val="dk1"/>
              </a:solidFill>
              <a:latin typeface="Times New Roman"/>
              <a:ea typeface="Times New Roman"/>
              <a:cs typeface="Times New Roman"/>
              <a:sym typeface="Times New Roman"/>
            </a:endParaRPr>
          </a:p>
          <a:p>
            <a:pPr indent="-274320" lvl="0" marL="366395" marR="0" rtl="0" algn="l">
              <a:lnSpc>
                <a:spcPct val="100000"/>
              </a:lnSpc>
              <a:spcBef>
                <a:spcPts val="365"/>
              </a:spcBef>
              <a:spcAft>
                <a:spcPts val="0"/>
              </a:spcAft>
              <a:buClr>
                <a:srgbClr val="D24717"/>
              </a:buClr>
              <a:buSzPts val="1700"/>
              <a:buFont typeface="Noto Sans Symbols"/>
              <a:buChar char="⮚"/>
            </a:pPr>
            <a:r>
              <a:rPr lang="en-US" sz="2000">
                <a:solidFill>
                  <a:schemeClr val="dk1"/>
                </a:solidFill>
                <a:latin typeface="Times New Roman"/>
                <a:ea typeface="Times New Roman"/>
                <a:cs typeface="Times New Roman"/>
                <a:sym typeface="Times New Roman"/>
              </a:rPr>
              <a:t>Shared Disk,</a:t>
            </a:r>
            <a:endParaRPr sz="2000">
              <a:solidFill>
                <a:schemeClr val="dk1"/>
              </a:solidFill>
              <a:latin typeface="Times New Roman"/>
              <a:ea typeface="Times New Roman"/>
              <a:cs typeface="Times New Roman"/>
              <a:sym typeface="Times New Roman"/>
            </a:endParaRPr>
          </a:p>
          <a:p>
            <a:pPr indent="-274320" lvl="0" marL="366395" marR="0" rtl="0" algn="l">
              <a:lnSpc>
                <a:spcPct val="100000"/>
              </a:lnSpc>
              <a:spcBef>
                <a:spcPts val="360"/>
              </a:spcBef>
              <a:spcAft>
                <a:spcPts val="0"/>
              </a:spcAft>
              <a:buClr>
                <a:srgbClr val="D24717"/>
              </a:buClr>
              <a:buSzPts val="1700"/>
              <a:buFont typeface="Noto Sans Symbols"/>
              <a:buChar char="⮚"/>
            </a:pPr>
            <a:r>
              <a:rPr lang="en-US" sz="2000">
                <a:solidFill>
                  <a:schemeClr val="dk1"/>
                </a:solidFill>
                <a:latin typeface="Times New Roman"/>
                <a:ea typeface="Times New Roman"/>
                <a:cs typeface="Times New Roman"/>
                <a:sym typeface="Times New Roman"/>
              </a:rPr>
              <a:t>Shared nothing</a:t>
            </a:r>
            <a:endParaRPr sz="2000">
              <a:solidFill>
                <a:schemeClr val="dk1"/>
              </a:solidFill>
              <a:latin typeface="Times New Roman"/>
              <a:ea typeface="Times New Roman"/>
              <a:cs typeface="Times New Roman"/>
              <a:sym typeface="Times New Roman"/>
            </a:endParaRPr>
          </a:p>
          <a:p>
            <a:pPr indent="-274320" lvl="0" marL="366395" marR="0" rtl="0" algn="l">
              <a:lnSpc>
                <a:spcPct val="100000"/>
              </a:lnSpc>
              <a:spcBef>
                <a:spcPts val="270"/>
              </a:spcBef>
              <a:spcAft>
                <a:spcPts val="0"/>
              </a:spcAft>
              <a:buClr>
                <a:srgbClr val="D24717"/>
              </a:buClr>
              <a:buSzPts val="2050"/>
              <a:buFont typeface="Arial"/>
              <a:buChar char="•"/>
            </a:pPr>
            <a:r>
              <a:rPr lang="en-US" sz="2400">
                <a:solidFill>
                  <a:srgbClr val="D24717"/>
                </a:solidFill>
                <a:latin typeface="Times New Roman"/>
                <a:ea typeface="Times New Roman"/>
                <a:cs typeface="Times New Roman"/>
                <a:sym typeface="Times New Roman"/>
              </a:rPr>
              <a:t>Data Distribution Model:</a:t>
            </a:r>
            <a:endParaRPr sz="2400">
              <a:solidFill>
                <a:schemeClr val="dk1"/>
              </a:solidFill>
              <a:latin typeface="Times New Roman"/>
              <a:ea typeface="Times New Roman"/>
              <a:cs typeface="Times New Roman"/>
              <a:sym typeface="Times New Roman"/>
            </a:endParaRPr>
          </a:p>
          <a:p>
            <a:pPr indent="-274320" lvl="0" marL="366395" marR="0" rtl="0" algn="l">
              <a:lnSpc>
                <a:spcPct val="100000"/>
              </a:lnSpc>
              <a:spcBef>
                <a:spcPts val="400"/>
              </a:spcBef>
              <a:spcAft>
                <a:spcPts val="0"/>
              </a:spcAft>
              <a:buClr>
                <a:srgbClr val="D24717"/>
              </a:buClr>
              <a:buSzPts val="1700"/>
              <a:buFont typeface="Noto Sans Symbols"/>
              <a:buChar char="⮚"/>
            </a:pPr>
            <a:r>
              <a:rPr lang="en-US" sz="2000">
                <a:solidFill>
                  <a:schemeClr val="dk1"/>
                </a:solidFill>
                <a:latin typeface="Times New Roman"/>
                <a:ea typeface="Times New Roman"/>
                <a:cs typeface="Times New Roman"/>
                <a:sym typeface="Times New Roman"/>
              </a:rPr>
              <a:t>Sharding : Horizontal &amp; Vertical</a:t>
            </a:r>
            <a:endParaRPr sz="2000">
              <a:solidFill>
                <a:schemeClr val="dk1"/>
              </a:solidFill>
              <a:latin typeface="Times New Roman"/>
              <a:ea typeface="Times New Roman"/>
              <a:cs typeface="Times New Roman"/>
              <a:sym typeface="Times New Roman"/>
            </a:endParaRPr>
          </a:p>
          <a:p>
            <a:pPr indent="-274320" lvl="0" marL="366395" marR="0" rtl="0" algn="l">
              <a:lnSpc>
                <a:spcPct val="114000"/>
              </a:lnSpc>
              <a:spcBef>
                <a:spcPts val="365"/>
              </a:spcBef>
              <a:spcAft>
                <a:spcPts val="0"/>
              </a:spcAft>
              <a:buClr>
                <a:srgbClr val="D24717"/>
              </a:buClr>
              <a:buSzPts val="1700"/>
              <a:buFont typeface="Noto Sans Symbols"/>
              <a:buChar char="⮚"/>
            </a:pPr>
            <a:r>
              <a:rPr lang="en-US" sz="2000">
                <a:solidFill>
                  <a:schemeClr val="dk1"/>
                </a:solidFill>
                <a:latin typeface="Times New Roman"/>
                <a:ea typeface="Times New Roman"/>
                <a:cs typeface="Times New Roman"/>
                <a:sym typeface="Times New Roman"/>
              </a:rPr>
              <a:t>Replication: Peer to peer &amp; master</a:t>
            </a:r>
            <a:endParaRPr sz="2000">
              <a:solidFill>
                <a:schemeClr val="dk1"/>
              </a:solidFill>
              <a:latin typeface="Times New Roman"/>
              <a:ea typeface="Times New Roman"/>
              <a:cs typeface="Times New Roman"/>
              <a:sym typeface="Times New Roman"/>
            </a:endParaRPr>
          </a:p>
          <a:p>
            <a:pPr indent="0" lvl="0" marL="366395" marR="0" rtl="0" algn="l">
              <a:lnSpc>
                <a:spcPct val="114000"/>
              </a:lnSpc>
              <a:spcBef>
                <a:spcPts val="0"/>
              </a:spcBef>
              <a:spcAft>
                <a:spcPts val="0"/>
              </a:spcAft>
              <a:buNone/>
            </a:pPr>
            <a:r>
              <a:rPr lang="en-US" sz="2000">
                <a:solidFill>
                  <a:schemeClr val="dk1"/>
                </a:solidFill>
                <a:latin typeface="Times New Roman"/>
                <a:ea typeface="Times New Roman"/>
                <a:cs typeface="Times New Roman"/>
                <a:sym typeface="Times New Roman"/>
              </a:rPr>
              <a:t>Slave</a:t>
            </a:r>
            <a:endParaRPr sz="2000">
              <a:solidFill>
                <a:schemeClr val="dk1"/>
              </a:solidFill>
              <a:latin typeface="Times New Roman"/>
              <a:ea typeface="Times New Roman"/>
              <a:cs typeface="Times New Roman"/>
              <a:sym typeface="Times New Roman"/>
            </a:endParaRPr>
          </a:p>
        </p:txBody>
      </p:sp>
      <p:sp>
        <p:nvSpPr>
          <p:cNvPr id="1584" name="Google Shape;1584;p10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85" name="Google Shape;1585;p10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04"/>
          <p:cNvSpPr txBox="1"/>
          <p:nvPr>
            <p:ph type="title"/>
          </p:nvPr>
        </p:nvSpPr>
        <p:spPr>
          <a:xfrm>
            <a:off x="838499" y="244475"/>
            <a:ext cx="7848300" cy="878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Libre Franklin"/>
              <a:buNone/>
            </a:pPr>
            <a:r>
              <a:rPr lang="en-US" sz="3200"/>
              <a:t>Understand the big data problem:</a:t>
            </a:r>
            <a:endParaRPr sz="3200"/>
          </a:p>
          <a:p>
            <a:pPr indent="0" lvl="0" marL="12700" rtl="0" algn="l">
              <a:lnSpc>
                <a:spcPct val="100000"/>
              </a:lnSpc>
              <a:spcBef>
                <a:spcPts val="25"/>
              </a:spcBef>
              <a:spcAft>
                <a:spcPts val="0"/>
              </a:spcAft>
              <a:buClr>
                <a:srgbClr val="D24717"/>
              </a:buClr>
              <a:buSzPts val="2400"/>
              <a:buFont typeface="Libre Franklin"/>
              <a:buNone/>
            </a:pPr>
            <a:r>
              <a:rPr lang="en-US" sz="2400">
                <a:solidFill>
                  <a:srgbClr val="D24717"/>
                </a:solidFill>
              </a:rPr>
              <a:t>Categorize the data and determine its type:</a:t>
            </a:r>
            <a:endParaRPr sz="2400"/>
          </a:p>
        </p:txBody>
      </p:sp>
      <p:sp>
        <p:nvSpPr>
          <p:cNvPr id="1591" name="Google Shape;1591;p104"/>
          <p:cNvSpPr txBox="1"/>
          <p:nvPr/>
        </p:nvSpPr>
        <p:spPr>
          <a:xfrm>
            <a:off x="993444" y="1548129"/>
            <a:ext cx="54737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D24717"/>
                </a:solidFill>
                <a:latin typeface="Arial"/>
                <a:ea typeface="Arial"/>
                <a:cs typeface="Arial"/>
                <a:sym typeface="Arial"/>
              </a:rPr>
              <a:t>Read	Read-Write</a:t>
            </a:r>
            <a:endParaRPr sz="2400">
              <a:solidFill>
                <a:schemeClr val="dk1"/>
              </a:solidFill>
              <a:latin typeface="Arial"/>
              <a:ea typeface="Arial"/>
              <a:cs typeface="Arial"/>
              <a:sym typeface="Arial"/>
            </a:endParaRPr>
          </a:p>
        </p:txBody>
      </p:sp>
      <p:sp>
        <p:nvSpPr>
          <p:cNvPr id="1592" name="Google Shape;1592;p104"/>
          <p:cNvSpPr txBox="1"/>
          <p:nvPr/>
        </p:nvSpPr>
        <p:spPr>
          <a:xfrm>
            <a:off x="685800" y="1981200"/>
            <a:ext cx="3962400" cy="39945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0">
            <a:spAutoFit/>
          </a:bodyPr>
          <a:lstStyle/>
          <a:p>
            <a:pPr indent="-262254" lvl="0" marL="365760" marR="0" rtl="0" algn="l">
              <a:lnSpc>
                <a:spcPct val="95454"/>
              </a:lnSpc>
              <a:spcBef>
                <a:spcPts val="0"/>
              </a:spcBef>
              <a:spcAft>
                <a:spcPts val="0"/>
              </a:spcAft>
              <a:buClr>
                <a:srgbClr val="D24717"/>
              </a:buClr>
              <a:buSzPts val="1650"/>
              <a:buFont typeface="Quattrocento Sans"/>
              <a:buChar char="⚫"/>
            </a:pPr>
            <a:r>
              <a:rPr lang="en-US" sz="2000">
                <a:solidFill>
                  <a:srgbClr val="D24717"/>
                </a:solidFill>
                <a:latin typeface="Times New Roman"/>
                <a:ea typeface="Times New Roman"/>
                <a:cs typeface="Times New Roman"/>
                <a:sym typeface="Times New Roman"/>
              </a:rPr>
              <a:t>Data is read once &amp; rarely changed</a:t>
            </a:r>
            <a:endParaRPr sz="2000">
              <a:solidFill>
                <a:schemeClr val="dk1"/>
              </a:solidFill>
              <a:latin typeface="Times New Roman"/>
              <a:ea typeface="Times New Roman"/>
              <a:cs typeface="Times New Roman"/>
              <a:sym typeface="Times New Roman"/>
            </a:endParaRPr>
          </a:p>
          <a:p>
            <a:pPr indent="-262254" lvl="0" marL="365760" marR="0" rtl="0" algn="l">
              <a:lnSpc>
                <a:spcPct val="100000"/>
              </a:lnSpc>
              <a:spcBef>
                <a:spcPts val="135"/>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Related to warehouse applications,</a:t>
            </a:r>
            <a:endParaRPr sz="2000">
              <a:solidFill>
                <a:schemeClr val="dk1"/>
              </a:solidFill>
              <a:latin typeface="Times New Roman"/>
              <a:ea typeface="Times New Roman"/>
              <a:cs typeface="Times New Roman"/>
              <a:sym typeface="Times New Roman"/>
            </a:endParaRPr>
          </a:p>
          <a:p>
            <a:pPr indent="-262254" lvl="0" marL="365760" marR="0" rtl="0" algn="l">
              <a:lnSpc>
                <a:spcPct val="100000"/>
              </a:lnSpc>
              <a:spcBef>
                <a:spcPts val="130"/>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item sets (Images),</a:t>
            </a:r>
            <a:endParaRPr sz="2000">
              <a:solidFill>
                <a:schemeClr val="dk1"/>
              </a:solidFill>
              <a:latin typeface="Times New Roman"/>
              <a:ea typeface="Times New Roman"/>
              <a:cs typeface="Times New Roman"/>
              <a:sym typeface="Times New Roman"/>
            </a:endParaRPr>
          </a:p>
          <a:p>
            <a:pPr indent="-262254" lvl="0" marL="365760" marR="265430" rtl="0" algn="l">
              <a:lnSpc>
                <a:spcPct val="70000"/>
              </a:lnSpc>
              <a:spcBef>
                <a:spcPts val="925"/>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event logging (clickstreams, sales  events, real time sensor data:</a:t>
            </a:r>
            <a:endParaRPr sz="2000">
              <a:solidFill>
                <a:schemeClr val="dk1"/>
              </a:solidFill>
              <a:latin typeface="Times New Roman"/>
              <a:ea typeface="Times New Roman"/>
              <a:cs typeface="Times New Roman"/>
              <a:sym typeface="Times New Roman"/>
            </a:endParaRPr>
          </a:p>
          <a:p>
            <a:pPr indent="-262254" lvl="0" marL="365760" marR="106679" rtl="0" algn="l">
              <a:lnSpc>
                <a:spcPct val="70000"/>
              </a:lnSpc>
              <a:spcBef>
                <a:spcPts val="925"/>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log file records all the events along  with their time stamp for each  transaction,</a:t>
            </a:r>
            <a:endParaRPr sz="2000">
              <a:solidFill>
                <a:schemeClr val="dk1"/>
              </a:solidFill>
              <a:latin typeface="Times New Roman"/>
              <a:ea typeface="Times New Roman"/>
              <a:cs typeface="Times New Roman"/>
              <a:sym typeface="Times New Roman"/>
            </a:endParaRPr>
          </a:p>
          <a:p>
            <a:pPr indent="-274955" lvl="0" marL="365760" marR="163830" rtl="0" algn="l">
              <a:lnSpc>
                <a:spcPct val="70000"/>
              </a:lnSpc>
              <a:spcBef>
                <a:spcPts val="925"/>
              </a:spcBef>
              <a:spcAft>
                <a:spcPts val="0"/>
              </a:spcAft>
              <a:buClr>
                <a:srgbClr val="D24717"/>
              </a:buClr>
              <a:buSzPts val="1514"/>
              <a:buFont typeface="Noto Sans Symbols"/>
              <a:buChar char="⮚"/>
            </a:pPr>
            <a:r>
              <a:rPr lang="en-US" sz="1600">
                <a:solidFill>
                  <a:schemeClr val="dk1"/>
                </a:solidFill>
                <a:latin typeface="Libre Franklin"/>
                <a:ea typeface="Libre Franklin"/>
                <a:cs typeface="Libre Franklin"/>
                <a:sym typeface="Libre Franklin"/>
              </a:rPr>
              <a:t>	</a:t>
            </a:r>
            <a:r>
              <a:rPr lang="en-US" sz="2000">
                <a:solidFill>
                  <a:schemeClr val="dk1"/>
                </a:solidFill>
                <a:latin typeface="Times New Roman"/>
                <a:ea typeface="Times New Roman"/>
                <a:cs typeface="Times New Roman"/>
                <a:sym typeface="Times New Roman"/>
              </a:rPr>
              <a:t>can be an error/ warning or a  normal event like a click on a web  page , Users browse the website  for articles, posts, view products</a:t>
            </a:r>
            <a:endParaRPr sz="2000">
              <a:solidFill>
                <a:schemeClr val="dk1"/>
              </a:solidFill>
              <a:latin typeface="Times New Roman"/>
              <a:ea typeface="Times New Roman"/>
              <a:cs typeface="Times New Roman"/>
              <a:sym typeface="Times New Roman"/>
            </a:endParaRPr>
          </a:p>
          <a:p>
            <a:pPr indent="-262254" lvl="0" marL="365760" marR="0" rtl="0" algn="l">
              <a:lnSpc>
                <a:spcPct val="100000"/>
              </a:lnSpc>
              <a:spcBef>
                <a:spcPts val="130"/>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Documents or graph data</a:t>
            </a:r>
            <a:endParaRPr sz="2000">
              <a:solidFill>
                <a:schemeClr val="dk1"/>
              </a:solidFill>
              <a:latin typeface="Times New Roman"/>
              <a:ea typeface="Times New Roman"/>
              <a:cs typeface="Times New Roman"/>
              <a:sym typeface="Times New Roman"/>
            </a:endParaRPr>
          </a:p>
        </p:txBody>
      </p:sp>
      <p:sp>
        <p:nvSpPr>
          <p:cNvPr id="1593" name="Google Shape;1593;p104"/>
          <p:cNvSpPr txBox="1"/>
          <p:nvPr/>
        </p:nvSpPr>
        <p:spPr>
          <a:xfrm>
            <a:off x="4953000" y="1981200"/>
            <a:ext cx="3733800" cy="42702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14600">
            <a:spAutoFit/>
          </a:bodyPr>
          <a:lstStyle/>
          <a:p>
            <a:pPr indent="-262255" lvl="0" marL="366395" marR="325755" rtl="0" algn="l">
              <a:lnSpc>
                <a:spcPct val="90000"/>
              </a:lnSpc>
              <a:spcBef>
                <a:spcPts val="0"/>
              </a:spcBef>
              <a:spcAft>
                <a:spcPts val="0"/>
              </a:spcAft>
              <a:buClr>
                <a:srgbClr val="D24717"/>
              </a:buClr>
              <a:buSzPts val="1650"/>
              <a:buFont typeface="Quattrocento Sans"/>
              <a:buChar char="⚫"/>
            </a:pPr>
            <a:r>
              <a:rPr lang="en-US" sz="2000">
                <a:solidFill>
                  <a:schemeClr val="dk1"/>
                </a:solidFill>
                <a:latin typeface="Times New Roman"/>
                <a:ea typeface="Times New Roman"/>
                <a:cs typeface="Times New Roman"/>
                <a:sym typeface="Times New Roman"/>
              </a:rPr>
              <a:t>When write happens, master  will record this change data to  its binary log.The slave copies  the change data from master.</a:t>
            </a:r>
            <a:endParaRPr sz="2000">
              <a:solidFill>
                <a:schemeClr val="dk1"/>
              </a:solidFill>
              <a:latin typeface="Times New Roman"/>
              <a:ea typeface="Times New Roman"/>
              <a:cs typeface="Times New Roman"/>
              <a:sym typeface="Times New Roman"/>
            </a:endParaRPr>
          </a:p>
          <a:p>
            <a:pPr indent="-262255" lvl="0" marL="366395" marR="213995" rtl="0" algn="just">
              <a:lnSpc>
                <a:spcPct val="108181"/>
              </a:lnSpc>
              <a:spcBef>
                <a:spcPts val="635"/>
              </a:spcBef>
              <a:spcAft>
                <a:spcPts val="0"/>
              </a:spcAft>
              <a:buClr>
                <a:srgbClr val="D24717"/>
              </a:buClr>
              <a:buSzPts val="1650"/>
              <a:buFont typeface="Quattrocento Sans"/>
              <a:buChar char="⚫"/>
            </a:pPr>
            <a:r>
              <a:rPr lang="en-US" sz="2000">
                <a:solidFill>
                  <a:schemeClr val="dk1"/>
                </a:solidFill>
                <a:latin typeface="Times New Roman"/>
                <a:ea typeface="Times New Roman"/>
                <a:cs typeface="Times New Roman"/>
                <a:sym typeface="Times New Roman"/>
              </a:rPr>
              <a:t>Most of the times after a write  operation, there is a read of the  same data set.</a:t>
            </a:r>
            <a:endParaRPr sz="2000">
              <a:solidFill>
                <a:schemeClr val="dk1"/>
              </a:solidFill>
              <a:latin typeface="Times New Roman"/>
              <a:ea typeface="Times New Roman"/>
              <a:cs typeface="Times New Roman"/>
              <a:sym typeface="Times New Roman"/>
            </a:endParaRPr>
          </a:p>
          <a:p>
            <a:pPr indent="-262255" lvl="0" marL="366395" marR="0" rtl="0" algn="just">
              <a:lnSpc>
                <a:spcPct val="100000"/>
              </a:lnSpc>
              <a:spcBef>
                <a:spcPts val="295"/>
              </a:spcBef>
              <a:spcAft>
                <a:spcPts val="0"/>
              </a:spcAft>
              <a:buClr>
                <a:srgbClr val="D24717"/>
              </a:buClr>
              <a:buSzPts val="1650"/>
              <a:buFont typeface="Quattrocento Sans"/>
              <a:buChar char="⚫"/>
            </a:pPr>
            <a:r>
              <a:rPr lang="en-US" sz="2000">
                <a:solidFill>
                  <a:schemeClr val="dk1"/>
                </a:solidFill>
                <a:latin typeface="Times New Roman"/>
                <a:ea typeface="Times New Roman"/>
                <a:cs typeface="Times New Roman"/>
                <a:sym typeface="Times New Roman"/>
              </a:rPr>
              <a:t>Related to Transaction data</a:t>
            </a:r>
            <a:endParaRPr sz="2000">
              <a:solidFill>
                <a:schemeClr val="dk1"/>
              </a:solidFill>
              <a:latin typeface="Times New Roman"/>
              <a:ea typeface="Times New Roman"/>
              <a:cs typeface="Times New Roman"/>
              <a:sym typeface="Times New Roman"/>
            </a:endParaRPr>
          </a:p>
          <a:p>
            <a:pPr indent="-262255" lvl="0" marL="366395" marR="650240" rtl="0" algn="l">
              <a:lnSpc>
                <a:spcPct val="108181"/>
              </a:lnSpc>
              <a:spcBef>
                <a:spcPts val="630"/>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Making a purchase (session  management)</a:t>
            </a:r>
            <a:endParaRPr sz="2000">
              <a:solidFill>
                <a:schemeClr val="dk1"/>
              </a:solidFill>
              <a:latin typeface="Times New Roman"/>
              <a:ea typeface="Times New Roman"/>
              <a:cs typeface="Times New Roman"/>
              <a:sym typeface="Times New Roman"/>
            </a:endParaRPr>
          </a:p>
          <a:p>
            <a:pPr indent="-262255" lvl="0" marL="366395" marR="0" rtl="0" algn="l">
              <a:lnSpc>
                <a:spcPct val="100000"/>
              </a:lnSpc>
              <a:spcBef>
                <a:spcPts val="300"/>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When adding a comment</a:t>
            </a:r>
            <a:endParaRPr sz="2000">
              <a:solidFill>
                <a:schemeClr val="dk1"/>
              </a:solidFill>
              <a:latin typeface="Times New Roman"/>
              <a:ea typeface="Times New Roman"/>
              <a:cs typeface="Times New Roman"/>
              <a:sym typeface="Times New Roman"/>
            </a:endParaRPr>
          </a:p>
          <a:p>
            <a:pPr indent="-262255" lvl="0" marL="366395" marR="0" rtl="0" algn="l">
              <a:lnSpc>
                <a:spcPct val="100000"/>
              </a:lnSpc>
              <a:spcBef>
                <a:spcPts val="335"/>
              </a:spcBef>
              <a:spcAft>
                <a:spcPts val="0"/>
              </a:spcAft>
              <a:buClr>
                <a:srgbClr val="D24717"/>
              </a:buClr>
              <a:buSzPts val="1650"/>
              <a:buFont typeface="Noto Sans Symbols"/>
              <a:buChar char="⮚"/>
            </a:pPr>
            <a:r>
              <a:rPr lang="en-US" sz="2000">
                <a:solidFill>
                  <a:schemeClr val="dk1"/>
                </a:solidFill>
                <a:latin typeface="Times New Roman"/>
                <a:ea typeface="Times New Roman"/>
                <a:cs typeface="Times New Roman"/>
                <a:sym typeface="Times New Roman"/>
              </a:rPr>
              <a:t>Messages on a forum</a:t>
            </a:r>
            <a:endParaRPr sz="2000">
              <a:solidFill>
                <a:schemeClr val="dk1"/>
              </a:solidFill>
              <a:latin typeface="Times New Roman"/>
              <a:ea typeface="Times New Roman"/>
              <a:cs typeface="Times New Roman"/>
              <a:sym typeface="Times New Roman"/>
            </a:endParaRPr>
          </a:p>
        </p:txBody>
      </p:sp>
      <p:sp>
        <p:nvSpPr>
          <p:cNvPr id="1594" name="Google Shape;1594;p10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95" name="Google Shape;1595;p10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06"/>
          <p:cNvSpPr txBox="1"/>
          <p:nvPr>
            <p:ph type="title"/>
          </p:nvPr>
        </p:nvSpPr>
        <p:spPr>
          <a:xfrm>
            <a:off x="993444" y="385394"/>
            <a:ext cx="6880225" cy="944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D24717"/>
              </a:buClr>
              <a:buSzPts val="4400"/>
              <a:buFont typeface="Libre Franklin"/>
              <a:buNone/>
            </a:pPr>
            <a:r>
              <a:rPr lang="en-US">
                <a:solidFill>
                  <a:srgbClr val="D24717"/>
                </a:solidFill>
              </a:rPr>
              <a:t>Distributed Computing architecture</a:t>
            </a:r>
            <a:r>
              <a:rPr lang="en-US">
                <a:solidFill>
                  <a:srgbClr val="FF0000"/>
                </a:solidFill>
              </a:rPr>
              <a:t>:</a:t>
            </a:r>
            <a:endParaRPr/>
          </a:p>
          <a:p>
            <a:pPr indent="0" lvl="0" marL="12700" rtl="0" algn="l">
              <a:lnSpc>
                <a:spcPct val="100000"/>
              </a:lnSpc>
              <a:spcBef>
                <a:spcPts val="35"/>
              </a:spcBef>
              <a:spcAft>
                <a:spcPts val="0"/>
              </a:spcAft>
              <a:buClr>
                <a:srgbClr val="000000"/>
              </a:buClr>
              <a:buSzPts val="2400"/>
              <a:buFont typeface="Libre Franklin"/>
              <a:buNone/>
            </a:pPr>
            <a:r>
              <a:rPr lang="en-US" sz="2400">
                <a:solidFill>
                  <a:srgbClr val="000000"/>
                </a:solidFill>
              </a:rPr>
              <a:t>Each architecture works with different type of data</a:t>
            </a:r>
            <a:endParaRPr sz="2400"/>
          </a:p>
        </p:txBody>
      </p:sp>
      <p:grpSp>
        <p:nvGrpSpPr>
          <p:cNvPr id="1601" name="Google Shape;1601;p106"/>
          <p:cNvGrpSpPr/>
          <p:nvPr/>
        </p:nvGrpSpPr>
        <p:grpSpPr>
          <a:xfrm>
            <a:off x="604837" y="1824024"/>
            <a:ext cx="7781925" cy="3866515"/>
            <a:chOff x="604837" y="1824024"/>
            <a:chExt cx="7781925" cy="3866515"/>
          </a:xfrm>
        </p:grpSpPr>
        <p:pic>
          <p:nvPicPr>
            <p:cNvPr id="1602" name="Google Shape;1602;p106"/>
            <p:cNvPicPr preferRelativeResize="0"/>
            <p:nvPr/>
          </p:nvPicPr>
          <p:blipFill rotWithShape="1">
            <a:blip r:embed="rId3">
              <a:alphaModFix/>
            </a:blip>
            <a:srcRect b="0" l="0" r="0" t="0"/>
            <a:stretch/>
          </p:blipFill>
          <p:spPr>
            <a:xfrm>
              <a:off x="609600" y="1828787"/>
              <a:ext cx="7772400" cy="3856990"/>
            </a:xfrm>
            <a:prstGeom prst="rect">
              <a:avLst/>
            </a:prstGeom>
            <a:noFill/>
            <a:ln>
              <a:noFill/>
            </a:ln>
          </p:spPr>
        </p:pic>
        <p:sp>
          <p:nvSpPr>
            <p:cNvPr id="1603" name="Google Shape;1603;p106"/>
            <p:cNvSpPr/>
            <p:nvPr/>
          </p:nvSpPr>
          <p:spPr>
            <a:xfrm>
              <a:off x="604837" y="1824024"/>
              <a:ext cx="7781925" cy="3866515"/>
            </a:xfrm>
            <a:custGeom>
              <a:rect b="b" l="l" r="r" t="t"/>
              <a:pathLst>
                <a:path extrusionOk="0" h="3866515" w="7781925">
                  <a:moveTo>
                    <a:pt x="0" y="3866515"/>
                  </a:moveTo>
                  <a:lnTo>
                    <a:pt x="7781925" y="3866515"/>
                  </a:lnTo>
                  <a:lnTo>
                    <a:pt x="7781925" y="0"/>
                  </a:lnTo>
                  <a:lnTo>
                    <a:pt x="0" y="0"/>
                  </a:lnTo>
                  <a:lnTo>
                    <a:pt x="0" y="3866515"/>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604" name="Google Shape;1604;p10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10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07"/>
          <p:cNvSpPr txBox="1"/>
          <p:nvPr>
            <p:ph type="title"/>
          </p:nvPr>
        </p:nvSpPr>
        <p:spPr>
          <a:xfrm>
            <a:off x="993455" y="688975"/>
            <a:ext cx="4820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Shared RAM</a:t>
            </a:r>
            <a:endParaRPr sz="4000"/>
          </a:p>
        </p:txBody>
      </p:sp>
      <p:sp>
        <p:nvSpPr>
          <p:cNvPr id="1611" name="Google Shape;1611;p107"/>
          <p:cNvSpPr/>
          <p:nvPr/>
        </p:nvSpPr>
        <p:spPr>
          <a:xfrm>
            <a:off x="914400" y="1447800"/>
            <a:ext cx="7772400"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9525">
            <a:solidFill>
              <a:srgbClr val="9B2C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12" name="Google Shape;1612;p107"/>
          <p:cNvSpPr txBox="1"/>
          <p:nvPr/>
        </p:nvSpPr>
        <p:spPr>
          <a:xfrm>
            <a:off x="993444" y="1433830"/>
            <a:ext cx="7320915" cy="3028950"/>
          </a:xfrm>
          <a:prstGeom prst="rect">
            <a:avLst/>
          </a:prstGeom>
          <a:noFill/>
          <a:ln>
            <a:noFill/>
          </a:ln>
        </p:spPr>
        <p:txBody>
          <a:bodyPr anchorCtr="0" anchor="t" bIns="0" lIns="0" spcFirstLastPara="1" rIns="0" wrap="square" tIns="13325">
            <a:spAutoFit/>
          </a:bodyPr>
          <a:lstStyle/>
          <a:p>
            <a:pPr indent="-274319" lvl="0" marL="286385" marR="5080" rtl="0" algn="l">
              <a:lnSpc>
                <a:spcPct val="100000"/>
              </a:lnSpc>
              <a:spcBef>
                <a:spcPts val="0"/>
              </a:spcBef>
              <a:spcAft>
                <a:spcPts val="0"/>
              </a:spcAft>
              <a:buClr>
                <a:srgbClr val="D24717"/>
              </a:buClr>
              <a:buSzPts val="2200"/>
              <a:buFont typeface="Quattrocento Sans"/>
              <a:buChar char="⚫"/>
            </a:pPr>
            <a:r>
              <a:rPr i="1" lang="en-US" sz="2600">
                <a:solidFill>
                  <a:schemeClr val="dk1"/>
                </a:solidFill>
                <a:latin typeface="Times New Roman"/>
                <a:ea typeface="Times New Roman"/>
                <a:cs typeface="Times New Roman"/>
                <a:sym typeface="Times New Roman"/>
              </a:rPr>
              <a:t>In this architecture many CPUs, access a single shared RAM, over a  high speed bus.</a:t>
            </a:r>
            <a:endParaRPr sz="2600">
              <a:solidFill>
                <a:schemeClr val="dk1"/>
              </a:solidFill>
              <a:latin typeface="Times New Roman"/>
              <a:ea typeface="Times New Roman"/>
              <a:cs typeface="Times New Roman"/>
              <a:sym typeface="Times New Roman"/>
            </a:endParaRPr>
          </a:p>
          <a:p>
            <a:pPr indent="-274319" lvl="0" marL="286385" marR="0" rtl="0" algn="l">
              <a:lnSpc>
                <a:spcPct val="100000"/>
              </a:lnSpc>
              <a:spcBef>
                <a:spcPts val="600"/>
              </a:spcBef>
              <a:spcAft>
                <a:spcPts val="0"/>
              </a:spcAft>
              <a:buClr>
                <a:srgbClr val="D24717"/>
              </a:buClr>
              <a:buSzPts val="2200"/>
              <a:buFont typeface="Quattrocento Sans"/>
              <a:buChar char="⚫"/>
            </a:pPr>
            <a:r>
              <a:rPr i="1" lang="en-US" sz="2600">
                <a:solidFill>
                  <a:schemeClr val="dk1"/>
                </a:solidFill>
                <a:latin typeface="Times New Roman"/>
                <a:ea typeface="Times New Roman"/>
                <a:cs typeface="Times New Roman"/>
                <a:sym typeface="Times New Roman"/>
              </a:rPr>
              <a:t>Each CPU has its own cache for faster access.</a:t>
            </a:r>
            <a:endParaRPr sz="2600">
              <a:solidFill>
                <a:schemeClr val="dk1"/>
              </a:solidFill>
              <a:latin typeface="Times New Roman"/>
              <a:ea typeface="Times New Roman"/>
              <a:cs typeface="Times New Roman"/>
              <a:sym typeface="Times New Roman"/>
            </a:endParaRPr>
          </a:p>
          <a:p>
            <a:pPr indent="-274319" lvl="0" marL="286385" marR="32384" rtl="0" algn="l">
              <a:lnSpc>
                <a:spcPct val="100000"/>
              </a:lnSpc>
              <a:spcBef>
                <a:spcPts val="600"/>
              </a:spcBef>
              <a:spcAft>
                <a:spcPts val="0"/>
              </a:spcAft>
              <a:buClr>
                <a:srgbClr val="D24717"/>
              </a:buClr>
              <a:buSzPts val="2200"/>
              <a:buFont typeface="Quattrocento Sans"/>
              <a:buChar char="⚫"/>
            </a:pPr>
            <a:r>
              <a:rPr i="1" lang="en-US" sz="2600">
                <a:solidFill>
                  <a:schemeClr val="dk1"/>
                </a:solidFill>
                <a:latin typeface="Times New Roman"/>
                <a:ea typeface="Times New Roman"/>
                <a:cs typeface="Times New Roman"/>
                <a:sym typeface="Times New Roman"/>
              </a:rPr>
              <a:t>This architecture is useful for large commutations and graph store,  for graph traversal entire graph should be in main memory.</a:t>
            </a:r>
            <a:endParaRPr sz="2600">
              <a:solidFill>
                <a:schemeClr val="dk1"/>
              </a:solidFill>
              <a:latin typeface="Times New Roman"/>
              <a:ea typeface="Times New Roman"/>
              <a:cs typeface="Times New Roman"/>
              <a:sym typeface="Times New Roman"/>
            </a:endParaRPr>
          </a:p>
          <a:p>
            <a:pPr indent="-274319" lvl="0" marL="286385" marR="187325" rtl="0" algn="l">
              <a:lnSpc>
                <a:spcPct val="100000"/>
              </a:lnSpc>
              <a:spcBef>
                <a:spcPts val="605"/>
              </a:spcBef>
              <a:spcAft>
                <a:spcPts val="0"/>
              </a:spcAft>
              <a:buClr>
                <a:srgbClr val="D24717"/>
              </a:buClr>
              <a:buSzPts val="2200"/>
              <a:buFont typeface="Quattrocento Sans"/>
              <a:buChar char="⚫"/>
            </a:pPr>
            <a:r>
              <a:rPr i="1" lang="en-US" sz="2600">
                <a:solidFill>
                  <a:schemeClr val="dk1"/>
                </a:solidFill>
                <a:latin typeface="Times New Roman"/>
                <a:ea typeface="Times New Roman"/>
                <a:cs typeface="Times New Roman"/>
                <a:sym typeface="Times New Roman"/>
              </a:rPr>
              <a:t>Key value store and document store are cache friendly as they are  indexed by a short key.</a:t>
            </a:r>
            <a:endParaRPr sz="2600">
              <a:solidFill>
                <a:schemeClr val="dk1"/>
              </a:solidFill>
              <a:latin typeface="Times New Roman"/>
              <a:ea typeface="Times New Roman"/>
              <a:cs typeface="Times New Roman"/>
              <a:sym typeface="Times New Roman"/>
            </a:endParaRPr>
          </a:p>
        </p:txBody>
      </p:sp>
      <p:sp>
        <p:nvSpPr>
          <p:cNvPr id="1613" name="Google Shape;1613;p10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14" name="Google Shape;1614;p10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7"/>
          <p:cNvPicPr preferRelativeResize="0"/>
          <p:nvPr/>
        </p:nvPicPr>
        <p:blipFill rotWithShape="1">
          <a:blip r:embed="rId3">
            <a:alphaModFix/>
          </a:blip>
          <a:srcRect b="0" l="0" r="0" t="0"/>
          <a:stretch/>
        </p:blipFill>
        <p:spPr>
          <a:xfrm>
            <a:off x="1143000" y="1905000"/>
            <a:ext cx="6667500" cy="3686175"/>
          </a:xfrm>
          <a:prstGeom prst="rect">
            <a:avLst/>
          </a:prstGeom>
          <a:noFill/>
          <a:ln>
            <a:noFill/>
          </a:ln>
        </p:spPr>
      </p:pic>
      <p:sp>
        <p:nvSpPr>
          <p:cNvPr id="251" name="Google Shape;251;p17"/>
          <p:cNvSpPr txBox="1"/>
          <p:nvPr>
            <p:ph type="title"/>
          </p:nvPr>
        </p:nvSpPr>
        <p:spPr>
          <a:xfrm>
            <a:off x="533400" y="469900"/>
            <a:ext cx="8718592"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1400"/>
              <a:buFont typeface="Libre Franklin"/>
              <a:buNone/>
            </a:pPr>
            <a:r>
              <a:rPr lang="en-US" sz="4000">
                <a:solidFill>
                  <a:srgbClr val="D24717"/>
                </a:solidFill>
              </a:rPr>
              <a:t>Properties of Relational Database</a:t>
            </a:r>
            <a:endParaRPr sz="4000"/>
          </a:p>
        </p:txBody>
      </p:sp>
      <p:sp>
        <p:nvSpPr>
          <p:cNvPr id="252" name="Google Shape;252;p17"/>
          <p:cNvSpPr/>
          <p:nvPr/>
        </p:nvSpPr>
        <p:spPr>
          <a:xfrm>
            <a:off x="533400" y="1371600"/>
            <a:ext cx="7848600" cy="4724400"/>
          </a:xfrm>
          <a:custGeom>
            <a:rect b="b" l="l" r="r" t="t"/>
            <a:pathLst>
              <a:path extrusionOk="0" h="4724400" w="7848600">
                <a:moveTo>
                  <a:pt x="0" y="4724400"/>
                </a:moveTo>
                <a:lnTo>
                  <a:pt x="7848600" y="4724400"/>
                </a:lnTo>
                <a:lnTo>
                  <a:pt x="7848600" y="0"/>
                </a:lnTo>
                <a:lnTo>
                  <a:pt x="0" y="0"/>
                </a:lnTo>
                <a:lnTo>
                  <a:pt x="0" y="47244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sp>
        <p:nvSpPr>
          <p:cNvPr id="253" name="Google Shape;253;p17"/>
          <p:cNvSpPr txBox="1"/>
          <p:nvPr>
            <p:ph idx="11" type="ftr"/>
          </p:nvPr>
        </p:nvSpPr>
        <p:spPr>
          <a:xfrm>
            <a:off x="2571404" y="6377940"/>
            <a:ext cx="4012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888888"/>
              </a:buClr>
              <a:buSzPts val="1400"/>
              <a:buFont typeface="Libre Franklin"/>
              <a:buNone/>
            </a:pPr>
            <a:r>
              <a:t/>
            </a:r>
            <a:endParaRPr/>
          </a:p>
        </p:txBody>
      </p:sp>
      <p:sp>
        <p:nvSpPr>
          <p:cNvPr id="254" name="Google Shape;254;p17"/>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08"/>
          <p:cNvSpPr txBox="1"/>
          <p:nvPr>
            <p:ph type="title"/>
          </p:nvPr>
        </p:nvSpPr>
        <p:spPr>
          <a:xfrm>
            <a:off x="993452" y="688975"/>
            <a:ext cx="6720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Shared Disk Architecture</a:t>
            </a:r>
            <a:endParaRPr sz="4000"/>
          </a:p>
        </p:txBody>
      </p:sp>
      <p:sp>
        <p:nvSpPr>
          <p:cNvPr id="1620" name="Google Shape;1620;p108"/>
          <p:cNvSpPr txBox="1"/>
          <p:nvPr/>
        </p:nvSpPr>
        <p:spPr>
          <a:xfrm>
            <a:off x="535940" y="1334770"/>
            <a:ext cx="7924800" cy="4776900"/>
          </a:xfrm>
          <a:prstGeom prst="rect">
            <a:avLst/>
          </a:prstGeom>
          <a:noFill/>
          <a:ln>
            <a:noFill/>
          </a:ln>
        </p:spPr>
        <p:txBody>
          <a:bodyPr anchorCtr="0" anchor="t" bIns="0" lIns="0" spcFirstLastPara="1" rIns="0" wrap="square" tIns="53975">
            <a:spAutoFit/>
          </a:bodyPr>
          <a:lstStyle/>
          <a:p>
            <a:pPr indent="-261619" lvl="0" marL="286385" marR="5080" rtl="0" algn="l">
              <a:lnSpc>
                <a:spcPct val="107916"/>
              </a:lnSpc>
              <a:spcBef>
                <a:spcPts val="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Shared Disk Architecture is an architecture which is used in  distributed computing in which the nodes share same disk devices but  each node has its own private memory.</a:t>
            </a:r>
            <a:endParaRPr sz="2200">
              <a:solidFill>
                <a:schemeClr val="dk1"/>
              </a:solidFill>
              <a:latin typeface="Times New Roman"/>
              <a:ea typeface="Times New Roman"/>
              <a:cs typeface="Times New Roman"/>
              <a:sym typeface="Times New Roman"/>
            </a:endParaRPr>
          </a:p>
          <a:p>
            <a:pPr indent="-261619" lvl="0" marL="286385" marR="756285" rtl="0" algn="l">
              <a:lnSpc>
                <a:spcPct val="107916"/>
              </a:lnSpc>
              <a:spcBef>
                <a:spcPts val="61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The disks have active nodes which share memory in case of any  failures.</a:t>
            </a:r>
            <a:endParaRPr sz="2200">
              <a:solidFill>
                <a:schemeClr val="dk1"/>
              </a:solidFill>
              <a:latin typeface="Times New Roman"/>
              <a:ea typeface="Times New Roman"/>
              <a:cs typeface="Times New Roman"/>
              <a:sym typeface="Times New Roman"/>
            </a:endParaRPr>
          </a:p>
          <a:p>
            <a:pPr indent="-261619" lvl="0" marL="287020" marR="0" rtl="0" algn="l">
              <a:lnSpc>
                <a:spcPct val="100000"/>
              </a:lnSpc>
              <a:spcBef>
                <a:spcPts val="27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In this architecture the disks are accessible from all the cluster nodes.</a:t>
            </a:r>
            <a:endParaRPr sz="2200">
              <a:solidFill>
                <a:schemeClr val="dk1"/>
              </a:solidFill>
              <a:latin typeface="Times New Roman"/>
              <a:ea typeface="Times New Roman"/>
              <a:cs typeface="Times New Roman"/>
              <a:sym typeface="Times New Roman"/>
            </a:endParaRPr>
          </a:p>
          <a:p>
            <a:pPr indent="-261619" lvl="0" marL="286385" marR="93980" rtl="0" algn="l">
              <a:lnSpc>
                <a:spcPct val="107916"/>
              </a:lnSpc>
              <a:spcBef>
                <a:spcPts val="64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This architecture has quick adaptability to the changing workloads. It  uses robust optimization techniques.</a:t>
            </a:r>
            <a:endParaRPr sz="2200">
              <a:solidFill>
                <a:schemeClr val="dk1"/>
              </a:solidFill>
              <a:latin typeface="Times New Roman"/>
              <a:ea typeface="Times New Roman"/>
              <a:cs typeface="Times New Roman"/>
              <a:sym typeface="Times New Roman"/>
            </a:endParaRPr>
          </a:p>
          <a:p>
            <a:pPr indent="-261619" lvl="0" marL="286385" marR="207645" rtl="0" algn="l">
              <a:lnSpc>
                <a:spcPct val="90000"/>
              </a:lnSpc>
              <a:spcBef>
                <a:spcPts val="56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Shared Disk has two advantages over Shared memory. Firstly, each  processor has its own memory,the memory bus is not a bottleneck;  secondly, the system offers a simple way to provide a degree of fault  tolerance.</a:t>
            </a:r>
            <a:endParaRPr sz="2200">
              <a:solidFill>
                <a:schemeClr val="dk1"/>
              </a:solidFill>
              <a:latin typeface="Times New Roman"/>
              <a:ea typeface="Times New Roman"/>
              <a:cs typeface="Times New Roman"/>
              <a:sym typeface="Times New Roman"/>
            </a:endParaRPr>
          </a:p>
        </p:txBody>
      </p:sp>
      <p:sp>
        <p:nvSpPr>
          <p:cNvPr id="1621" name="Google Shape;1621;p10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22" name="Google Shape;1622;p10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09"/>
          <p:cNvSpPr txBox="1"/>
          <p:nvPr>
            <p:ph type="title"/>
          </p:nvPr>
        </p:nvSpPr>
        <p:spPr>
          <a:xfrm>
            <a:off x="612153" y="413975"/>
            <a:ext cx="7971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Shared Nothing Architecture</a:t>
            </a:r>
            <a:endParaRPr sz="4000"/>
          </a:p>
        </p:txBody>
      </p:sp>
      <p:sp>
        <p:nvSpPr>
          <p:cNvPr id="1628" name="Google Shape;1628;p109"/>
          <p:cNvSpPr/>
          <p:nvPr/>
        </p:nvSpPr>
        <p:spPr>
          <a:xfrm>
            <a:off x="533400" y="1371600"/>
            <a:ext cx="8153400" cy="4724400"/>
          </a:xfrm>
          <a:custGeom>
            <a:rect b="b" l="l" r="r" t="t"/>
            <a:pathLst>
              <a:path extrusionOk="0" h="4724400" w="8153400">
                <a:moveTo>
                  <a:pt x="0" y="4724400"/>
                </a:moveTo>
                <a:lnTo>
                  <a:pt x="8153400" y="4724400"/>
                </a:lnTo>
                <a:lnTo>
                  <a:pt x="8153400" y="0"/>
                </a:lnTo>
                <a:lnTo>
                  <a:pt x="0" y="0"/>
                </a:lnTo>
                <a:lnTo>
                  <a:pt x="0" y="4724400"/>
                </a:lnTo>
                <a:close/>
              </a:path>
            </a:pathLst>
          </a:custGeom>
          <a:noFill/>
          <a:ln cap="flat" cmpd="sng" w="9525">
            <a:solidFill>
              <a:srgbClr val="9B2C1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29" name="Google Shape;1629;p109"/>
          <p:cNvSpPr txBox="1"/>
          <p:nvPr/>
        </p:nvSpPr>
        <p:spPr>
          <a:xfrm>
            <a:off x="612140" y="1307338"/>
            <a:ext cx="7863300" cy="4517100"/>
          </a:xfrm>
          <a:prstGeom prst="rect">
            <a:avLst/>
          </a:prstGeom>
          <a:noFill/>
          <a:ln>
            <a:noFill/>
          </a:ln>
        </p:spPr>
        <p:txBody>
          <a:bodyPr anchorCtr="0" anchor="t" bIns="0" lIns="0" spcFirstLastPara="1" rIns="0" wrap="square" tIns="85725">
            <a:spAutoFit/>
          </a:bodyPr>
          <a:lstStyle/>
          <a:p>
            <a:pPr indent="-261619" lvl="0" marL="286385" marR="775970" rtl="0" algn="just">
              <a:lnSpc>
                <a:spcPct val="80000"/>
              </a:lnSpc>
              <a:spcBef>
                <a:spcPts val="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Shared nothing architecture is an architecture which is used in  distributed computing in which each node is independent and  different nodes are interconnected by a network.</a:t>
            </a:r>
            <a:endParaRPr sz="2200">
              <a:solidFill>
                <a:schemeClr val="dk1"/>
              </a:solidFill>
              <a:latin typeface="Times New Roman"/>
              <a:ea typeface="Times New Roman"/>
              <a:cs typeface="Times New Roman"/>
              <a:sym typeface="Times New Roman"/>
            </a:endParaRPr>
          </a:p>
          <a:p>
            <a:pPr indent="-261619" lvl="0" marL="287020" marR="0" rtl="0" algn="just">
              <a:lnSpc>
                <a:spcPct val="100000"/>
              </a:lnSpc>
              <a:spcBef>
                <a:spcPts val="2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Every node is made of a processor, main memory and disk.</a:t>
            </a:r>
            <a:endParaRPr sz="2200">
              <a:solidFill>
                <a:schemeClr val="dk1"/>
              </a:solidFill>
              <a:latin typeface="Times New Roman"/>
              <a:ea typeface="Times New Roman"/>
              <a:cs typeface="Times New Roman"/>
              <a:sym typeface="Times New Roman"/>
            </a:endParaRPr>
          </a:p>
          <a:p>
            <a:pPr indent="-261619" lvl="0" marL="286385" marR="476250" rtl="0" algn="l">
              <a:lnSpc>
                <a:spcPct val="95833"/>
              </a:lnSpc>
              <a:spcBef>
                <a:spcPts val="58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The main motive of this architecture is to remove the contention  among nodes. Here the Nodes do not share memory or storage.</a:t>
            </a:r>
            <a:endParaRPr sz="2200">
              <a:solidFill>
                <a:schemeClr val="dk1"/>
              </a:solidFill>
              <a:latin typeface="Times New Roman"/>
              <a:ea typeface="Times New Roman"/>
              <a:cs typeface="Times New Roman"/>
              <a:sym typeface="Times New Roman"/>
            </a:endParaRPr>
          </a:p>
          <a:p>
            <a:pPr indent="-261619" lvl="0" marL="287020" marR="0" rtl="0" algn="l">
              <a:lnSpc>
                <a:spcPct val="100000"/>
              </a:lnSpc>
              <a:spcBef>
                <a:spcPts val="5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The disks have individual nodes which cannot be shared.</a:t>
            </a:r>
            <a:endParaRPr sz="2200">
              <a:solidFill>
                <a:schemeClr val="dk1"/>
              </a:solidFill>
              <a:latin typeface="Times New Roman"/>
              <a:ea typeface="Times New Roman"/>
              <a:cs typeface="Times New Roman"/>
              <a:sym typeface="Times New Roman"/>
            </a:endParaRPr>
          </a:p>
          <a:p>
            <a:pPr indent="-261619" lvl="0" marL="287020" marR="0" rtl="0" algn="l">
              <a:lnSpc>
                <a:spcPct val="100000"/>
              </a:lnSpc>
              <a:spcBef>
                <a:spcPts val="2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It works effectively on high volume and read write environment.</a:t>
            </a:r>
            <a:endParaRPr sz="2200">
              <a:solidFill>
                <a:schemeClr val="dk1"/>
              </a:solidFill>
              <a:latin typeface="Times New Roman"/>
              <a:ea typeface="Times New Roman"/>
              <a:cs typeface="Times New Roman"/>
              <a:sym typeface="Times New Roman"/>
            </a:endParaRPr>
          </a:p>
          <a:p>
            <a:pPr indent="-261619" lvl="0" marL="286385" marR="400685" rtl="0" algn="l">
              <a:lnSpc>
                <a:spcPct val="95833"/>
              </a:lnSpc>
              <a:spcBef>
                <a:spcPts val="58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Systems based on this architecture are also commonly known  as</a:t>
            </a:r>
            <a:r>
              <a:rPr lang="en-US" sz="2200">
                <a:solidFill>
                  <a:srgbClr val="CC9900"/>
                </a:solidFill>
                <a:latin typeface="Times New Roman"/>
                <a:ea typeface="Times New Roman"/>
                <a:cs typeface="Times New Roman"/>
                <a:sym typeface="Times New Roman"/>
              </a:rPr>
              <a:t> </a:t>
            </a:r>
            <a:r>
              <a:rPr b="1" lang="en-US" sz="2200" u="sng">
                <a:solidFill>
                  <a:srgbClr val="CC9900"/>
                </a:solidFill>
                <a:latin typeface="Times New Roman"/>
                <a:ea typeface="Times New Roman"/>
                <a:cs typeface="Times New Roman"/>
                <a:sym typeface="Times New Roman"/>
                <a:hlinkClick r:id="rId3">
                  <a:extLst>
                    <a:ext uri="{A12FA001-AC4F-418D-AE19-62706E023703}">
                      <ahyp:hlinkClr val="tx"/>
                    </a:ext>
                  </a:extLst>
                </a:hlinkClick>
              </a:rPr>
              <a:t>MPP (Massively Parallel Processing) </a:t>
            </a:r>
            <a:r>
              <a:rPr lang="en-US" sz="2200">
                <a:solidFill>
                  <a:schemeClr val="dk1"/>
                </a:solidFill>
                <a:latin typeface="Times New Roman"/>
                <a:ea typeface="Times New Roman"/>
                <a:cs typeface="Times New Roman"/>
                <a:sym typeface="Times New Roman"/>
              </a:rPr>
              <a:t>systems. In order to</a:t>
            </a:r>
            <a:endParaRPr sz="2200">
              <a:solidFill>
                <a:schemeClr val="dk1"/>
              </a:solidFill>
              <a:latin typeface="Times New Roman"/>
              <a:ea typeface="Times New Roman"/>
              <a:cs typeface="Times New Roman"/>
              <a:sym typeface="Times New Roman"/>
            </a:endParaRPr>
          </a:p>
          <a:p>
            <a:pPr indent="0" lvl="0" marL="286385" marR="5080" rtl="0" algn="l">
              <a:lnSpc>
                <a:spcPct val="80100"/>
              </a:lnSpc>
              <a:spcBef>
                <a:spcPts val="20"/>
              </a:spcBef>
              <a:spcAft>
                <a:spcPts val="0"/>
              </a:spcAft>
              <a:buNone/>
            </a:pPr>
            <a:r>
              <a:rPr lang="en-US" sz="2200">
                <a:solidFill>
                  <a:schemeClr val="dk1"/>
                </a:solidFill>
                <a:latin typeface="Times New Roman"/>
                <a:ea typeface="Times New Roman"/>
                <a:cs typeface="Times New Roman"/>
                <a:sym typeface="Times New Roman"/>
              </a:rPr>
              <a:t>achieve a good workload distribution MPP systems have to use a hash  algorithm to distribute (partition) data evenly across available CPU  cores.</a:t>
            </a:r>
            <a:endParaRPr sz="2200">
              <a:solidFill>
                <a:schemeClr val="dk1"/>
              </a:solidFill>
              <a:latin typeface="Times New Roman"/>
              <a:ea typeface="Times New Roman"/>
              <a:cs typeface="Times New Roman"/>
              <a:sym typeface="Times New Roman"/>
            </a:endParaRPr>
          </a:p>
        </p:txBody>
      </p:sp>
      <p:sp>
        <p:nvSpPr>
          <p:cNvPr id="1630" name="Google Shape;1630;p10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11"/>
          <p:cNvSpPr txBox="1"/>
          <p:nvPr>
            <p:ph type="title"/>
          </p:nvPr>
        </p:nvSpPr>
        <p:spPr>
          <a:xfrm>
            <a:off x="993451" y="688975"/>
            <a:ext cx="7509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Choosing Distribution Models</a:t>
            </a:r>
            <a:endParaRPr sz="4000"/>
          </a:p>
        </p:txBody>
      </p:sp>
      <p:sp>
        <p:nvSpPr>
          <p:cNvPr id="1636" name="Google Shape;1636;p111"/>
          <p:cNvSpPr/>
          <p:nvPr/>
        </p:nvSpPr>
        <p:spPr>
          <a:xfrm>
            <a:off x="838200" y="1524000"/>
            <a:ext cx="7848600" cy="4495800"/>
          </a:xfrm>
          <a:custGeom>
            <a:rect b="b" l="l" r="r" t="t"/>
            <a:pathLst>
              <a:path extrusionOk="0" h="4495800" w="7848600">
                <a:moveTo>
                  <a:pt x="0" y="4495800"/>
                </a:moveTo>
                <a:lnTo>
                  <a:pt x="7848600" y="4495800"/>
                </a:lnTo>
                <a:lnTo>
                  <a:pt x="7848600" y="0"/>
                </a:lnTo>
                <a:lnTo>
                  <a:pt x="0" y="0"/>
                </a:lnTo>
                <a:lnTo>
                  <a:pt x="0" y="44958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37" name="Google Shape;1637;p111"/>
          <p:cNvSpPr txBox="1"/>
          <p:nvPr/>
        </p:nvSpPr>
        <p:spPr>
          <a:xfrm>
            <a:off x="916939" y="1510030"/>
            <a:ext cx="7435800" cy="3446700"/>
          </a:xfrm>
          <a:prstGeom prst="rect">
            <a:avLst/>
          </a:prstGeom>
          <a:noFill/>
          <a:ln>
            <a:noFill/>
          </a:ln>
        </p:spPr>
        <p:txBody>
          <a:bodyPr anchorCtr="0" anchor="t" bIns="0" lIns="0" spcFirstLastPara="1" rIns="0" wrap="square" tIns="13325">
            <a:spAutoFit/>
          </a:bodyPr>
          <a:lstStyle/>
          <a:p>
            <a:pPr indent="-274955" lvl="0" marL="287020" marR="5080" rtl="0" algn="l">
              <a:lnSpc>
                <a:spcPct val="100000"/>
              </a:lnSpc>
              <a:spcBef>
                <a:spcPts val="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Aggregate oriented databases make distribution of data  easier, since the distribution	mechanism has to move the  aggregate and not have to worry about the related data as all  the related data is contained in the aggregate.</a:t>
            </a:r>
            <a:endParaRPr sz="2600">
              <a:solidFill>
                <a:schemeClr val="dk1"/>
              </a:solidFill>
              <a:latin typeface="Times New Roman"/>
              <a:ea typeface="Times New Roman"/>
              <a:cs typeface="Times New Roman"/>
              <a:sym typeface="Times New Roman"/>
            </a:endParaRPr>
          </a:p>
          <a:p>
            <a:pPr indent="-274955" lvl="0" marL="287020" marR="0" rtl="0" algn="l">
              <a:lnSpc>
                <a:spcPct val="100000"/>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Styles : Sharding	&amp; Replication</a:t>
            </a:r>
            <a:endParaRPr sz="2600">
              <a:solidFill>
                <a:schemeClr val="dk1"/>
              </a:solidFill>
              <a:latin typeface="Times New Roman"/>
              <a:ea typeface="Times New Roman"/>
              <a:cs typeface="Times New Roman"/>
              <a:sym typeface="Times New Roman"/>
            </a:endParaRPr>
          </a:p>
          <a:p>
            <a:pPr indent="-274955" lvl="0" marL="287020" marR="0" rtl="0" algn="l">
              <a:lnSpc>
                <a:spcPct val="100000"/>
              </a:lnSpc>
              <a:spcBef>
                <a:spcPts val="605"/>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A system may use either or both techniques</a:t>
            </a:r>
            <a:endParaRPr sz="2600">
              <a:solidFill>
                <a:schemeClr val="dk1"/>
              </a:solidFill>
              <a:latin typeface="Times New Roman"/>
              <a:ea typeface="Times New Roman"/>
              <a:cs typeface="Times New Roman"/>
              <a:sym typeface="Times New Roman"/>
            </a:endParaRPr>
          </a:p>
          <a:p>
            <a:pPr indent="-274955" lvl="0" marL="287020" marR="0" rtl="0" algn="l">
              <a:lnSpc>
                <a:spcPct val="100000"/>
              </a:lnSpc>
              <a:spcBef>
                <a:spcPts val="60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Ex: Riak database shards the data and also replicates</a:t>
            </a:r>
            <a:endParaRPr sz="2600">
              <a:solidFill>
                <a:schemeClr val="dk1"/>
              </a:solidFill>
              <a:latin typeface="Times New Roman"/>
              <a:ea typeface="Times New Roman"/>
              <a:cs typeface="Times New Roman"/>
              <a:sym typeface="Times New Roman"/>
            </a:endParaRPr>
          </a:p>
        </p:txBody>
      </p:sp>
      <p:sp>
        <p:nvSpPr>
          <p:cNvPr id="1638" name="Google Shape;1638;p11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12"/>
          <p:cNvSpPr txBox="1"/>
          <p:nvPr>
            <p:ph type="title"/>
          </p:nvPr>
        </p:nvSpPr>
        <p:spPr>
          <a:xfrm>
            <a:off x="993459" y="688975"/>
            <a:ext cx="47577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chemeClr val="dk2"/>
              </a:buClr>
              <a:buSzPts val="4000"/>
              <a:buFont typeface="Libre Franklin"/>
              <a:buNone/>
            </a:pPr>
            <a:r>
              <a:rPr lang="en-US" sz="4000"/>
              <a:t>Sharding</a:t>
            </a:r>
            <a:endParaRPr sz="4000"/>
          </a:p>
        </p:txBody>
      </p:sp>
      <p:sp>
        <p:nvSpPr>
          <p:cNvPr id="1644" name="Google Shape;1644;p112"/>
          <p:cNvSpPr/>
          <p:nvPr/>
        </p:nvSpPr>
        <p:spPr>
          <a:xfrm>
            <a:off x="914400" y="1447800"/>
            <a:ext cx="7772400"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45" name="Google Shape;1645;p112"/>
          <p:cNvSpPr txBox="1"/>
          <p:nvPr/>
        </p:nvSpPr>
        <p:spPr>
          <a:xfrm>
            <a:off x="993444" y="1433830"/>
            <a:ext cx="7514100" cy="4677300"/>
          </a:xfrm>
          <a:prstGeom prst="rect">
            <a:avLst/>
          </a:prstGeom>
          <a:noFill/>
          <a:ln>
            <a:noFill/>
          </a:ln>
        </p:spPr>
        <p:txBody>
          <a:bodyPr anchorCtr="0" anchor="t" bIns="0" lIns="0" spcFirstLastPara="1" rIns="0" wrap="square" tIns="13325">
            <a:spAutoFit/>
          </a:bodyPr>
          <a:lstStyle/>
          <a:p>
            <a:pPr indent="-261619" lvl="0" marL="286385" marR="213995" rtl="0" algn="l">
              <a:lnSpc>
                <a:spcPct val="100000"/>
              </a:lnSpc>
              <a:spcBef>
                <a:spcPts val="0"/>
              </a:spcBef>
              <a:spcAft>
                <a:spcPts val="0"/>
              </a:spcAft>
              <a:buClr>
                <a:srgbClr val="D24717"/>
              </a:buClr>
              <a:buSzPts val="2000"/>
              <a:buFont typeface="Quattrocento Sans"/>
              <a:buChar char="⚫"/>
            </a:pPr>
            <a:r>
              <a:rPr b="1" lang="en-US" sz="2400">
                <a:solidFill>
                  <a:schemeClr val="dk1"/>
                </a:solidFill>
                <a:latin typeface="Times New Roman"/>
                <a:ea typeface="Times New Roman"/>
                <a:cs typeface="Times New Roman"/>
                <a:sym typeface="Times New Roman"/>
              </a:rPr>
              <a:t>Database sharding </a:t>
            </a:r>
            <a:r>
              <a:rPr lang="en-US" sz="2400">
                <a:solidFill>
                  <a:schemeClr val="dk1"/>
                </a:solidFill>
                <a:latin typeface="Times New Roman"/>
                <a:ea typeface="Times New Roman"/>
                <a:cs typeface="Times New Roman"/>
                <a:sym typeface="Times New Roman"/>
              </a:rPr>
              <a:t>is the process of making partitions of  data in a database or search engine, such that the data is  divided into various smaller distinct chunks, or </a:t>
            </a:r>
            <a:r>
              <a:rPr b="1" lang="en-US" sz="2400">
                <a:solidFill>
                  <a:schemeClr val="dk1"/>
                </a:solidFill>
                <a:latin typeface="Times New Roman"/>
                <a:ea typeface="Times New Roman"/>
                <a:cs typeface="Times New Roman"/>
                <a:sym typeface="Times New Roman"/>
              </a:rPr>
              <a:t>shards</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261619" lvl="0" marL="286385" marR="5080" rtl="0" algn="l">
              <a:lnSpc>
                <a:spcPct val="100000"/>
              </a:lnSpc>
              <a:spcBef>
                <a:spcPts val="600"/>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Each shard could be a table, a Postgres schema, or a different  physical database held on a separate database server instance.</a:t>
            </a:r>
            <a:endParaRPr sz="2400">
              <a:solidFill>
                <a:schemeClr val="dk1"/>
              </a:solidFill>
              <a:latin typeface="Times New Roman"/>
              <a:ea typeface="Times New Roman"/>
              <a:cs typeface="Times New Roman"/>
              <a:sym typeface="Times New Roman"/>
            </a:endParaRPr>
          </a:p>
          <a:p>
            <a:pPr indent="-261619" lvl="0" marL="286385" marR="944244" rtl="0" algn="l">
              <a:lnSpc>
                <a:spcPct val="100000"/>
              </a:lnSpc>
              <a:spcBef>
                <a:spcPts val="60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To shard your data, you need to decide a key, called a  sharding key, to partition your data on.</a:t>
            </a:r>
            <a:endParaRPr sz="2400">
              <a:solidFill>
                <a:schemeClr val="dk1"/>
              </a:solidFill>
              <a:latin typeface="Times New Roman"/>
              <a:ea typeface="Times New Roman"/>
              <a:cs typeface="Times New Roman"/>
              <a:sym typeface="Times New Roman"/>
            </a:endParaRPr>
          </a:p>
          <a:p>
            <a:pPr indent="-261619" lvl="0" marL="286385" marR="64135" rtl="0" algn="l">
              <a:lnSpc>
                <a:spcPct val="100000"/>
              </a:lnSpc>
              <a:spcBef>
                <a:spcPts val="59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The shard key is either an indexed field or indexed compound  fields that exist in every document in the collection.</a:t>
            </a:r>
            <a:endParaRPr sz="2400">
              <a:solidFill>
                <a:schemeClr val="dk1"/>
              </a:solidFill>
              <a:latin typeface="Times New Roman"/>
              <a:ea typeface="Times New Roman"/>
              <a:cs typeface="Times New Roman"/>
              <a:sym typeface="Times New Roman"/>
            </a:endParaRPr>
          </a:p>
        </p:txBody>
      </p:sp>
      <p:sp>
        <p:nvSpPr>
          <p:cNvPr id="1646" name="Google Shape;1646;p11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11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13"/>
          <p:cNvSpPr txBox="1"/>
          <p:nvPr/>
        </p:nvSpPr>
        <p:spPr>
          <a:xfrm>
            <a:off x="688340" y="391413"/>
            <a:ext cx="7465059" cy="941069"/>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2000">
                <a:solidFill>
                  <a:srgbClr val="696363"/>
                </a:solidFill>
                <a:latin typeface="Libre Franklin Medium"/>
                <a:ea typeface="Libre Franklin Medium"/>
                <a:cs typeface="Libre Franklin Medium"/>
                <a:sym typeface="Libre Franklin Medium"/>
              </a:rPr>
              <a:t>Some data within the database remains present in all shards </a:t>
            </a:r>
            <a:r>
              <a:rPr lang="en-US" sz="2000">
                <a:solidFill>
                  <a:srgbClr val="D24717"/>
                </a:solidFill>
                <a:latin typeface="Libre Franklin Medium"/>
                <a:ea typeface="Libre Franklin Medium"/>
                <a:cs typeface="Libre Franklin Medium"/>
                <a:sym typeface="Libre Franklin Medium"/>
              </a:rPr>
              <a:t>(vertical  sharding),</a:t>
            </a:r>
            <a:endParaRPr sz="2000">
              <a:solidFill>
                <a:schemeClr val="dk1"/>
              </a:solidFill>
              <a:latin typeface="Libre Franklin Medium"/>
              <a:ea typeface="Libre Franklin Medium"/>
              <a:cs typeface="Libre Franklin Medium"/>
              <a:sym typeface="Libre Franklin Medium"/>
            </a:endParaRPr>
          </a:p>
          <a:p>
            <a:pPr indent="0" lvl="0" marL="12700" marR="0" rtl="0" algn="l">
              <a:lnSpc>
                <a:spcPct val="100000"/>
              </a:lnSpc>
              <a:spcBef>
                <a:spcPts val="0"/>
              </a:spcBef>
              <a:spcAft>
                <a:spcPts val="0"/>
              </a:spcAft>
              <a:buNone/>
            </a:pPr>
            <a:r>
              <a:rPr lang="en-US" sz="2000">
                <a:solidFill>
                  <a:srgbClr val="696363"/>
                </a:solidFill>
                <a:latin typeface="Libre Franklin Medium"/>
                <a:ea typeface="Libre Franklin Medium"/>
                <a:cs typeface="Libre Franklin Medium"/>
                <a:sym typeface="Libre Franklin Medium"/>
              </a:rPr>
              <a:t>some data appear only in single shards </a:t>
            </a:r>
            <a:r>
              <a:rPr lang="en-US" sz="2000">
                <a:solidFill>
                  <a:srgbClr val="D24717"/>
                </a:solidFill>
                <a:latin typeface="Libre Franklin Medium"/>
                <a:ea typeface="Libre Franklin Medium"/>
                <a:cs typeface="Libre Franklin Medium"/>
                <a:sym typeface="Libre Franklin Medium"/>
              </a:rPr>
              <a:t>(horizontal sharding).</a:t>
            </a:r>
            <a:endParaRPr sz="2000">
              <a:solidFill>
                <a:schemeClr val="dk1"/>
              </a:solidFill>
              <a:latin typeface="Libre Franklin Medium"/>
              <a:ea typeface="Libre Franklin Medium"/>
              <a:cs typeface="Libre Franklin Medium"/>
              <a:sym typeface="Libre Franklin Medium"/>
            </a:endParaRPr>
          </a:p>
        </p:txBody>
      </p:sp>
      <p:grpSp>
        <p:nvGrpSpPr>
          <p:cNvPr id="1653" name="Google Shape;1653;p113"/>
          <p:cNvGrpSpPr/>
          <p:nvPr/>
        </p:nvGrpSpPr>
        <p:grpSpPr>
          <a:xfrm>
            <a:off x="833437" y="1595450"/>
            <a:ext cx="7454900" cy="4503420"/>
            <a:chOff x="833437" y="1595450"/>
            <a:chExt cx="7454900" cy="4503420"/>
          </a:xfrm>
        </p:grpSpPr>
        <p:pic>
          <p:nvPicPr>
            <p:cNvPr id="1654" name="Google Shape;1654;p113"/>
            <p:cNvPicPr preferRelativeResize="0"/>
            <p:nvPr/>
          </p:nvPicPr>
          <p:blipFill rotWithShape="1">
            <a:blip r:embed="rId3">
              <a:alphaModFix/>
            </a:blip>
            <a:srcRect b="0" l="0" r="0" t="0"/>
            <a:stretch/>
          </p:blipFill>
          <p:spPr>
            <a:xfrm>
              <a:off x="876281" y="1647814"/>
              <a:ext cx="7387871" cy="4388916"/>
            </a:xfrm>
            <a:prstGeom prst="rect">
              <a:avLst/>
            </a:prstGeom>
            <a:noFill/>
            <a:ln>
              <a:noFill/>
            </a:ln>
          </p:spPr>
        </p:pic>
        <p:sp>
          <p:nvSpPr>
            <p:cNvPr id="1655" name="Google Shape;1655;p113"/>
            <p:cNvSpPr/>
            <p:nvPr/>
          </p:nvSpPr>
          <p:spPr>
            <a:xfrm>
              <a:off x="833437" y="1595450"/>
              <a:ext cx="7454900" cy="4503420"/>
            </a:xfrm>
            <a:custGeom>
              <a:rect b="b" l="l" r="r" t="t"/>
              <a:pathLst>
                <a:path extrusionOk="0" h="4503420" w="7454900">
                  <a:moveTo>
                    <a:pt x="0" y="4503166"/>
                  </a:moveTo>
                  <a:lnTo>
                    <a:pt x="7454519" y="4503166"/>
                  </a:lnTo>
                  <a:lnTo>
                    <a:pt x="7454519" y="0"/>
                  </a:lnTo>
                  <a:lnTo>
                    <a:pt x="0" y="0"/>
                  </a:lnTo>
                  <a:lnTo>
                    <a:pt x="0" y="4503166"/>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656" name="Google Shape;1656;p11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11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14"/>
          <p:cNvSpPr txBox="1"/>
          <p:nvPr>
            <p:ph type="title"/>
          </p:nvPr>
        </p:nvSpPr>
        <p:spPr>
          <a:xfrm>
            <a:off x="993456" y="688975"/>
            <a:ext cx="47106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9B2C1F"/>
              </a:buClr>
              <a:buSzPts val="4000"/>
              <a:buFont typeface="Libre Franklin"/>
              <a:buNone/>
            </a:pPr>
            <a:r>
              <a:rPr lang="en-US" sz="4000">
                <a:solidFill>
                  <a:srgbClr val="9B2C1F"/>
                </a:solidFill>
              </a:rPr>
              <a:t>Replication</a:t>
            </a:r>
            <a:endParaRPr sz="4000"/>
          </a:p>
        </p:txBody>
      </p:sp>
      <p:sp>
        <p:nvSpPr>
          <p:cNvPr id="1663" name="Google Shape;1663;p114"/>
          <p:cNvSpPr/>
          <p:nvPr/>
        </p:nvSpPr>
        <p:spPr>
          <a:xfrm>
            <a:off x="914400" y="1447800"/>
            <a:ext cx="7772400"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64" name="Google Shape;1664;p114"/>
          <p:cNvSpPr txBox="1"/>
          <p:nvPr/>
        </p:nvSpPr>
        <p:spPr>
          <a:xfrm>
            <a:off x="993450" y="1404875"/>
            <a:ext cx="7381800" cy="3339300"/>
          </a:xfrm>
          <a:prstGeom prst="rect">
            <a:avLst/>
          </a:prstGeom>
          <a:noFill/>
          <a:ln>
            <a:noFill/>
          </a:ln>
        </p:spPr>
        <p:txBody>
          <a:bodyPr anchorCtr="0" anchor="t" bIns="0" lIns="0" spcFirstLastPara="1" rIns="0" wrap="square" tIns="57775">
            <a:spAutoFit/>
          </a:bodyPr>
          <a:lstStyle/>
          <a:p>
            <a:pPr indent="-261619" lvl="0" marL="286385" marR="415290" rtl="0" algn="l">
              <a:lnSpc>
                <a:spcPct val="108076"/>
              </a:lnSpc>
              <a:spcBef>
                <a:spcPts val="0"/>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Copy of data across multiple server. ( So as to make data  available )</a:t>
            </a:r>
            <a:endParaRPr sz="2400">
              <a:solidFill>
                <a:schemeClr val="dk1"/>
              </a:solidFill>
              <a:latin typeface="Times New Roman"/>
              <a:ea typeface="Times New Roman"/>
              <a:cs typeface="Times New Roman"/>
              <a:sym typeface="Times New Roman"/>
            </a:endParaRPr>
          </a:p>
          <a:p>
            <a:pPr indent="-261619" lvl="0" marL="286385" marR="0" rtl="0" algn="l">
              <a:lnSpc>
                <a:spcPct val="100000"/>
              </a:lnSpc>
              <a:spcBef>
                <a:spcPts val="24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It has two forms : Master Slave	&amp; Peer to Peer replication</a:t>
            </a:r>
            <a:endParaRPr sz="2400">
              <a:solidFill>
                <a:schemeClr val="dk1"/>
              </a:solidFill>
              <a:latin typeface="Times New Roman"/>
              <a:ea typeface="Times New Roman"/>
              <a:cs typeface="Times New Roman"/>
              <a:sym typeface="Times New Roman"/>
            </a:endParaRPr>
          </a:p>
          <a:p>
            <a:pPr indent="-261619" lvl="0" marL="286385" marR="52705" rtl="0" algn="l">
              <a:lnSpc>
                <a:spcPct val="108076"/>
              </a:lnSpc>
              <a:spcBef>
                <a:spcPts val="640"/>
              </a:spcBef>
              <a:spcAft>
                <a:spcPts val="0"/>
              </a:spcAft>
              <a:buClr>
                <a:srgbClr val="D24717"/>
              </a:buClr>
              <a:buSzPts val="2000"/>
              <a:buFont typeface="Quattrocento Sans"/>
              <a:buChar char="⚫"/>
            </a:pPr>
            <a:r>
              <a:rPr lang="en-US" sz="2400">
                <a:solidFill>
                  <a:srgbClr val="D24717"/>
                </a:solidFill>
                <a:latin typeface="Times New Roman"/>
                <a:ea typeface="Times New Roman"/>
                <a:cs typeface="Times New Roman"/>
                <a:sym typeface="Times New Roman"/>
              </a:rPr>
              <a:t>Master Slave Replication</a:t>
            </a:r>
            <a:r>
              <a:rPr lang="en-US" sz="2400">
                <a:solidFill>
                  <a:schemeClr val="dk1"/>
                </a:solidFill>
                <a:latin typeface="Times New Roman"/>
                <a:ea typeface="Times New Roman"/>
                <a:cs typeface="Times New Roman"/>
                <a:sym typeface="Times New Roman"/>
              </a:rPr>
              <a:t>: One node is authorized one, who  handle write operation	and all slaves synchronize with the  master and handle reads</a:t>
            </a:r>
            <a:endParaRPr sz="2400">
              <a:solidFill>
                <a:schemeClr val="dk1"/>
              </a:solidFill>
              <a:latin typeface="Times New Roman"/>
              <a:ea typeface="Times New Roman"/>
              <a:cs typeface="Times New Roman"/>
              <a:sym typeface="Times New Roman"/>
            </a:endParaRPr>
          </a:p>
          <a:p>
            <a:pPr indent="-261619" lvl="0" marL="286385" marR="0" rtl="0" algn="l">
              <a:lnSpc>
                <a:spcPct val="100000"/>
              </a:lnSpc>
              <a:spcBef>
                <a:spcPts val="24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Reduces conflicts during updates</a:t>
            </a:r>
            <a:endParaRPr sz="2400">
              <a:solidFill>
                <a:schemeClr val="dk1"/>
              </a:solidFill>
              <a:latin typeface="Times New Roman"/>
              <a:ea typeface="Times New Roman"/>
              <a:cs typeface="Times New Roman"/>
              <a:sym typeface="Times New Roman"/>
            </a:endParaRPr>
          </a:p>
          <a:p>
            <a:pPr indent="-261619" lvl="0" marL="286385" marR="0" rtl="0" algn="l">
              <a:lnSpc>
                <a:spcPct val="100000"/>
              </a:lnSpc>
              <a:spcBef>
                <a:spcPts val="245"/>
              </a:spcBef>
              <a:spcAft>
                <a:spcPts val="0"/>
              </a:spcAft>
              <a:buClr>
                <a:srgbClr val="D24717"/>
              </a:buClr>
              <a:buSzPts val="2000"/>
              <a:buFont typeface="Quattrocento Sans"/>
              <a:buChar char="⚫"/>
            </a:pPr>
            <a:r>
              <a:rPr lang="en-US" sz="2400">
                <a:solidFill>
                  <a:schemeClr val="dk1"/>
                </a:solidFill>
                <a:latin typeface="Times New Roman"/>
                <a:ea typeface="Times New Roman"/>
                <a:cs typeface="Times New Roman"/>
                <a:sym typeface="Times New Roman"/>
              </a:rPr>
              <a:t>Hbase uses master slave model</a:t>
            </a:r>
            <a:endParaRPr sz="2400">
              <a:solidFill>
                <a:schemeClr val="dk1"/>
              </a:solidFill>
              <a:latin typeface="Times New Roman"/>
              <a:ea typeface="Times New Roman"/>
              <a:cs typeface="Times New Roman"/>
              <a:sym typeface="Times New Roman"/>
            </a:endParaRPr>
          </a:p>
        </p:txBody>
      </p:sp>
      <p:sp>
        <p:nvSpPr>
          <p:cNvPr id="1665" name="Google Shape;1665;p11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15"/>
          <p:cNvSpPr txBox="1"/>
          <p:nvPr>
            <p:ph type="title"/>
          </p:nvPr>
        </p:nvSpPr>
        <p:spPr>
          <a:xfrm>
            <a:off x="1028700" y="685800"/>
            <a:ext cx="7200900" cy="1485900"/>
          </a:xfrm>
          <a:prstGeom prst="rect">
            <a:avLst/>
          </a:prstGeom>
          <a:noFill/>
          <a:ln>
            <a:noFill/>
          </a:ln>
        </p:spPr>
        <p:txBody>
          <a:bodyPr anchorCtr="0" anchor="t" bIns="0" lIns="0" spcFirstLastPara="1" rIns="0" wrap="square" tIns="197675">
            <a:spAutoFit/>
          </a:bodyPr>
          <a:lstStyle/>
          <a:p>
            <a:pPr indent="0" lvl="0" marL="358775" marR="5080" rtl="0" algn="l">
              <a:lnSpc>
                <a:spcPct val="100800"/>
              </a:lnSpc>
              <a:spcBef>
                <a:spcPts val="0"/>
              </a:spcBef>
              <a:spcAft>
                <a:spcPts val="0"/>
              </a:spcAft>
              <a:buClr>
                <a:srgbClr val="D24717"/>
              </a:buClr>
              <a:buSzPts val="2400"/>
              <a:buFont typeface="Libre Franklin"/>
              <a:buNone/>
            </a:pPr>
            <a:r>
              <a:rPr lang="en-US" sz="2400">
                <a:solidFill>
                  <a:srgbClr val="D24717"/>
                </a:solidFill>
              </a:rPr>
              <a:t>Peer to Peer Replication</a:t>
            </a:r>
            <a:r>
              <a:rPr lang="en-US" sz="1800">
                <a:solidFill>
                  <a:srgbClr val="D24717"/>
                </a:solidFill>
              </a:rPr>
              <a:t>: </a:t>
            </a:r>
            <a:r>
              <a:rPr lang="en-US" sz="1800">
                <a:solidFill>
                  <a:srgbClr val="001F5F"/>
                </a:solidFill>
              </a:rPr>
              <a:t>This allows write to any node, the nodes  coordinate between themselves to synchronise their copies of data.</a:t>
            </a:r>
            <a:endParaRPr sz="1800"/>
          </a:p>
        </p:txBody>
      </p:sp>
      <p:grpSp>
        <p:nvGrpSpPr>
          <p:cNvPr id="1671" name="Google Shape;1671;p115"/>
          <p:cNvGrpSpPr/>
          <p:nvPr/>
        </p:nvGrpSpPr>
        <p:grpSpPr>
          <a:xfrm>
            <a:off x="453750" y="2057855"/>
            <a:ext cx="4352925" cy="4446556"/>
            <a:chOff x="376237" y="1366837"/>
            <a:chExt cx="4352925" cy="4886325"/>
          </a:xfrm>
        </p:grpSpPr>
        <p:pic>
          <p:nvPicPr>
            <p:cNvPr id="1672" name="Google Shape;1672;p115"/>
            <p:cNvPicPr preferRelativeResize="0"/>
            <p:nvPr/>
          </p:nvPicPr>
          <p:blipFill rotWithShape="1">
            <a:blip r:embed="rId3">
              <a:alphaModFix/>
            </a:blip>
            <a:srcRect b="0" l="0" r="0" t="0"/>
            <a:stretch/>
          </p:blipFill>
          <p:spPr>
            <a:xfrm>
              <a:off x="535619" y="1409331"/>
              <a:ext cx="3703837" cy="4773038"/>
            </a:xfrm>
            <a:prstGeom prst="rect">
              <a:avLst/>
            </a:prstGeom>
            <a:noFill/>
            <a:ln>
              <a:noFill/>
            </a:ln>
          </p:spPr>
        </p:pic>
        <p:sp>
          <p:nvSpPr>
            <p:cNvPr id="1673" name="Google Shape;1673;p115"/>
            <p:cNvSpPr/>
            <p:nvPr/>
          </p:nvSpPr>
          <p:spPr>
            <a:xfrm>
              <a:off x="376237" y="1366837"/>
              <a:ext cx="4352925" cy="4886325"/>
            </a:xfrm>
            <a:custGeom>
              <a:rect b="b" l="l" r="r" t="t"/>
              <a:pathLst>
                <a:path extrusionOk="0" h="4886325" w="4352925">
                  <a:moveTo>
                    <a:pt x="0" y="4886325"/>
                  </a:moveTo>
                  <a:lnTo>
                    <a:pt x="4352925" y="4886325"/>
                  </a:lnTo>
                  <a:lnTo>
                    <a:pt x="4352925" y="0"/>
                  </a:lnTo>
                  <a:lnTo>
                    <a:pt x="0" y="0"/>
                  </a:lnTo>
                  <a:lnTo>
                    <a:pt x="0" y="4886325"/>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674" name="Google Shape;1674;p115"/>
          <p:cNvSpPr txBox="1"/>
          <p:nvPr/>
        </p:nvSpPr>
        <p:spPr>
          <a:xfrm>
            <a:off x="4891919" y="1881386"/>
            <a:ext cx="3749100" cy="46017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19675">
            <a:spAutoFit/>
          </a:bodyPr>
          <a:lstStyle/>
          <a:p>
            <a:pPr indent="-261619" lvl="0" marL="366395" marR="92075" rtl="0" algn="l">
              <a:lnSpc>
                <a:spcPct val="95833"/>
              </a:lnSpc>
              <a:spcBef>
                <a:spcPts val="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All writes handling is not on a  single node.</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2200">
              <a:solidFill>
                <a:schemeClr val="dk1"/>
              </a:solidFill>
              <a:latin typeface="Times New Roman"/>
              <a:ea typeface="Times New Roman"/>
              <a:cs typeface="Times New Roman"/>
              <a:sym typeface="Times New Roman"/>
            </a:endParaRPr>
          </a:p>
          <a:p>
            <a:pPr indent="-261619" lvl="0" marL="366395" marR="160020" rtl="0" algn="l">
              <a:lnSpc>
                <a:spcPct val="95833"/>
              </a:lnSpc>
              <a:spcBef>
                <a:spcPts val="58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Each node takes the  responsibility of master so if  one node gets fail other nodes  can continue to function.</a:t>
            </a:r>
            <a:endParaRPr sz="2200">
              <a:solidFill>
                <a:schemeClr val="dk1"/>
              </a:solidFill>
              <a:latin typeface="Times New Roman"/>
              <a:ea typeface="Times New Roman"/>
              <a:cs typeface="Times New Roman"/>
              <a:sym typeface="Times New Roman"/>
            </a:endParaRPr>
          </a:p>
          <a:p>
            <a:pPr indent="-261619" lvl="0" marL="366395" marR="267970" rtl="0" algn="l">
              <a:lnSpc>
                <a:spcPct val="80000"/>
              </a:lnSpc>
              <a:spcBef>
                <a:spcPts val="63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All nodes have to be kept up  to date with the cluster status  which increases  communication overhead.</a:t>
            </a:r>
            <a:endParaRPr sz="2200">
              <a:solidFill>
                <a:schemeClr val="dk1"/>
              </a:solidFill>
              <a:latin typeface="Times New Roman"/>
              <a:ea typeface="Times New Roman"/>
              <a:cs typeface="Times New Roman"/>
              <a:sym typeface="Times New Roman"/>
            </a:endParaRPr>
          </a:p>
          <a:p>
            <a:pPr indent="-261619" lvl="0" marL="366395" marR="340995" rtl="0" algn="l">
              <a:lnSpc>
                <a:spcPct val="96250"/>
              </a:lnSpc>
              <a:spcBef>
                <a:spcPts val="57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Cassandra uses peer to peer  model</a:t>
            </a:r>
            <a:endParaRPr sz="2200">
              <a:solidFill>
                <a:schemeClr val="dk1"/>
              </a:solidFill>
              <a:latin typeface="Times New Roman"/>
              <a:ea typeface="Times New Roman"/>
              <a:cs typeface="Times New Roman"/>
              <a:sym typeface="Times New Roman"/>
            </a:endParaRPr>
          </a:p>
        </p:txBody>
      </p:sp>
      <p:sp>
        <p:nvSpPr>
          <p:cNvPr id="1675" name="Google Shape;1675;p11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76" name="Google Shape;1676;p11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g2f202e6c35f_0_0"/>
          <p:cNvSpPr txBox="1"/>
          <p:nvPr>
            <p:ph type="title"/>
          </p:nvPr>
        </p:nvSpPr>
        <p:spPr>
          <a:xfrm>
            <a:off x="1028700" y="685800"/>
            <a:ext cx="72009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p:txBody>
      </p:sp>
      <p:sp>
        <p:nvSpPr>
          <p:cNvPr id="1682" name="Google Shape;1682;g2f202e6c35f_0_0"/>
          <p:cNvSpPr txBox="1"/>
          <p:nvPr>
            <p:ph idx="1" type="body"/>
          </p:nvPr>
        </p:nvSpPr>
        <p:spPr>
          <a:xfrm>
            <a:off x="1028700" y="2286000"/>
            <a:ext cx="72009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p:txBody>
      </p:sp>
      <p:pic>
        <p:nvPicPr>
          <p:cNvPr id="1683" name="Google Shape;1683;g2f202e6c35f_0_0"/>
          <p:cNvPicPr preferRelativeResize="0"/>
          <p:nvPr/>
        </p:nvPicPr>
        <p:blipFill rotWithShape="1">
          <a:blip r:embed="rId3">
            <a:alphaModFix/>
          </a:blip>
          <a:srcRect b="31797" l="11412" r="35825" t="15002"/>
          <a:stretch/>
        </p:blipFill>
        <p:spPr>
          <a:xfrm>
            <a:off x="509233" y="823937"/>
            <a:ext cx="8125536" cy="475252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g2f202e6c35f_0_6"/>
          <p:cNvSpPr txBox="1"/>
          <p:nvPr>
            <p:ph type="title"/>
          </p:nvPr>
        </p:nvSpPr>
        <p:spPr>
          <a:xfrm>
            <a:off x="1028700" y="685800"/>
            <a:ext cx="72009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p:txBody>
      </p:sp>
      <p:sp>
        <p:nvSpPr>
          <p:cNvPr id="1689" name="Google Shape;1689;g2f202e6c35f_0_6"/>
          <p:cNvSpPr txBox="1"/>
          <p:nvPr>
            <p:ph idx="1" type="body"/>
          </p:nvPr>
        </p:nvSpPr>
        <p:spPr>
          <a:xfrm>
            <a:off x="1028700" y="2286000"/>
            <a:ext cx="72009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p:txBody>
      </p:sp>
      <p:pic>
        <p:nvPicPr>
          <p:cNvPr id="1690" name="Google Shape;1690;g2f202e6c35f_0_6"/>
          <p:cNvPicPr preferRelativeResize="0"/>
          <p:nvPr/>
        </p:nvPicPr>
        <p:blipFill rotWithShape="1">
          <a:blip r:embed="rId3">
            <a:alphaModFix/>
          </a:blip>
          <a:srcRect b="24801" l="10623" r="35037" t="15001"/>
          <a:stretch/>
        </p:blipFill>
        <p:spPr>
          <a:xfrm>
            <a:off x="395536" y="819668"/>
            <a:ext cx="8346782" cy="52016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8"/>
          <p:cNvSpPr txBox="1"/>
          <p:nvPr>
            <p:ph type="title"/>
          </p:nvPr>
        </p:nvSpPr>
        <p:spPr>
          <a:xfrm>
            <a:off x="688644" y="488188"/>
            <a:ext cx="8455356"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Properties of Relational Database</a:t>
            </a:r>
            <a:endParaRPr sz="4000"/>
          </a:p>
        </p:txBody>
      </p:sp>
      <p:sp>
        <p:nvSpPr>
          <p:cNvPr id="260" name="Google Shape;260;p18"/>
          <p:cNvSpPr/>
          <p:nvPr/>
        </p:nvSpPr>
        <p:spPr>
          <a:xfrm>
            <a:off x="498763" y="1281546"/>
            <a:ext cx="8465127" cy="4911436"/>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274319" lvl="0" marL="286385" marR="35560" rtl="0" algn="just">
              <a:lnSpc>
                <a:spcPct val="80100"/>
              </a:lnSpc>
              <a:spcBef>
                <a:spcPts val="595"/>
              </a:spcBef>
              <a:spcAft>
                <a:spcPts val="0"/>
              </a:spcAft>
              <a:buClr>
                <a:srgbClr val="D24717"/>
              </a:buClr>
              <a:buSzPts val="1850"/>
              <a:buFont typeface="Quattrocento Sans"/>
              <a:buChar char="⚫"/>
            </a:pPr>
            <a:r>
              <a:rPr b="1" lang="en-US" sz="2200">
                <a:solidFill>
                  <a:srgbClr val="D24717"/>
                </a:solidFill>
                <a:latin typeface="Times New Roman"/>
                <a:ea typeface="Times New Roman"/>
                <a:cs typeface="Times New Roman"/>
                <a:sym typeface="Times New Roman"/>
              </a:rPr>
              <a:t>A means Atomicity</a:t>
            </a:r>
            <a:r>
              <a:rPr b="1" lang="en-US" sz="22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This ensures the data operation will complete  either with success or with failure. It follows the 'all or nothing' strategy.  For example, a </a:t>
            </a:r>
            <a:r>
              <a:rPr lang="en-US" sz="2200">
                <a:solidFill>
                  <a:srgbClr val="D24717"/>
                </a:solidFill>
                <a:latin typeface="Times New Roman"/>
                <a:ea typeface="Times New Roman"/>
                <a:cs typeface="Times New Roman"/>
                <a:sym typeface="Times New Roman"/>
              </a:rPr>
              <a:t>transaction </a:t>
            </a:r>
            <a:r>
              <a:rPr lang="en-US" sz="2200">
                <a:solidFill>
                  <a:schemeClr val="dk1"/>
                </a:solidFill>
                <a:latin typeface="Times New Roman"/>
                <a:ea typeface="Times New Roman"/>
                <a:cs typeface="Times New Roman"/>
                <a:sym typeface="Times New Roman"/>
              </a:rPr>
              <a:t>will either be committed or will abort.</a:t>
            </a:r>
            <a:endParaRPr/>
          </a:p>
          <a:p>
            <a:pPr indent="-274319" lvl="0" marL="286385" marR="139065" rtl="0" algn="just">
              <a:lnSpc>
                <a:spcPct val="80000"/>
              </a:lnSpc>
              <a:spcBef>
                <a:spcPts val="600"/>
              </a:spcBef>
              <a:spcAft>
                <a:spcPts val="0"/>
              </a:spcAft>
              <a:buClr>
                <a:srgbClr val="D24717"/>
              </a:buClr>
              <a:buSzPts val="1850"/>
              <a:buFont typeface="Quattrocento Sans"/>
              <a:buChar char="⚫"/>
            </a:pPr>
            <a:r>
              <a:rPr b="1" lang="en-US" sz="2200">
                <a:solidFill>
                  <a:srgbClr val="D24717"/>
                </a:solidFill>
                <a:latin typeface="Times New Roman"/>
                <a:ea typeface="Times New Roman"/>
                <a:cs typeface="Times New Roman"/>
                <a:sym typeface="Times New Roman"/>
              </a:rPr>
              <a:t>C means Consistency</a:t>
            </a:r>
            <a:r>
              <a:rPr b="1" lang="en-US" sz="22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If we perform any operation over the data, its  value before and after the operation should be preserved. For example,  the account balance before and after the transaction should be correct,  i.e., it should remain conserved.</a:t>
            </a:r>
            <a:endParaRPr/>
          </a:p>
          <a:p>
            <a:pPr indent="-274319" lvl="0" marL="286385" marR="5080" rtl="0" algn="just">
              <a:lnSpc>
                <a:spcPct val="95909"/>
              </a:lnSpc>
              <a:spcBef>
                <a:spcPts val="590"/>
              </a:spcBef>
              <a:spcAft>
                <a:spcPts val="0"/>
              </a:spcAft>
              <a:buClr>
                <a:srgbClr val="D24717"/>
              </a:buClr>
              <a:buSzPts val="1850"/>
              <a:buFont typeface="Quattrocento Sans"/>
              <a:buChar char="⚫"/>
            </a:pPr>
            <a:r>
              <a:rPr b="1" lang="en-US" sz="2200">
                <a:solidFill>
                  <a:srgbClr val="D24717"/>
                </a:solidFill>
                <a:latin typeface="Times New Roman"/>
                <a:ea typeface="Times New Roman"/>
                <a:cs typeface="Times New Roman"/>
                <a:sym typeface="Times New Roman"/>
              </a:rPr>
              <a:t>I means Isolation</a:t>
            </a:r>
            <a:r>
              <a:rPr b="1" lang="en-US" sz="22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There can be concurrent users for accessing data at  the same time from the database. Thus, isolation between the data should  remain isolated. For example, when multiple transactions occur at the  same time, one transaction effects should not be visible to the other  transactions in the database.</a:t>
            </a:r>
            <a:endParaRPr/>
          </a:p>
          <a:p>
            <a:pPr indent="-274320" lvl="0" marL="287020" marR="0" rtl="0" algn="just">
              <a:lnSpc>
                <a:spcPct val="107954"/>
              </a:lnSpc>
              <a:spcBef>
                <a:spcPts val="100"/>
              </a:spcBef>
              <a:spcAft>
                <a:spcPts val="0"/>
              </a:spcAft>
              <a:buClr>
                <a:srgbClr val="D24717"/>
              </a:buClr>
              <a:buSzPts val="1850"/>
              <a:buFont typeface="Quattrocento Sans"/>
              <a:buChar char="⚫"/>
            </a:pPr>
            <a:r>
              <a:rPr b="1" lang="en-US" sz="2200">
                <a:solidFill>
                  <a:srgbClr val="D24717"/>
                </a:solidFill>
                <a:latin typeface="Times New Roman"/>
                <a:ea typeface="Times New Roman"/>
                <a:cs typeface="Times New Roman"/>
                <a:sym typeface="Times New Roman"/>
              </a:rPr>
              <a:t>D means Durability</a:t>
            </a:r>
            <a:r>
              <a:rPr b="1" lang="en-US" sz="22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It ensures that once it completes the operation</a:t>
            </a:r>
            <a:endParaRPr/>
          </a:p>
          <a:p>
            <a:pPr indent="0" lvl="0" marL="286385" marR="0" rtl="0" algn="just">
              <a:lnSpc>
                <a:spcPct val="107954"/>
              </a:lnSpc>
              <a:spcBef>
                <a:spcPts val="0"/>
              </a:spcBef>
              <a:spcAft>
                <a:spcPts val="0"/>
              </a:spcAft>
              <a:buNone/>
            </a:pPr>
            <a:r>
              <a:rPr lang="en-US" sz="2200">
                <a:solidFill>
                  <a:schemeClr val="dk1"/>
                </a:solidFill>
                <a:latin typeface="Times New Roman"/>
                <a:ea typeface="Times New Roman"/>
                <a:cs typeface="Times New Roman"/>
                <a:sym typeface="Times New Roman"/>
              </a:rPr>
              <a:t>and commits the data, data changes should remain permanent</a:t>
            </a:r>
            <a:endParaRPr sz="2200">
              <a:solidFill>
                <a:schemeClr val="dk1"/>
              </a:solidFill>
              <a:latin typeface="Libre Franklin"/>
              <a:ea typeface="Libre Franklin"/>
              <a:cs typeface="Libre Franklin"/>
              <a:sym typeface="Libre Franklin"/>
            </a:endParaRPr>
          </a:p>
        </p:txBody>
      </p:sp>
      <p:sp>
        <p:nvSpPr>
          <p:cNvPr id="261" name="Google Shape;261;p18"/>
          <p:cNvSpPr txBox="1"/>
          <p:nvPr>
            <p:ph idx="11" type="ftr"/>
          </p:nvPr>
        </p:nvSpPr>
        <p:spPr>
          <a:xfrm>
            <a:off x="3108959" y="6377940"/>
            <a:ext cx="4178531"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txBox="1"/>
          <p:nvPr>
            <p:ph type="title"/>
          </p:nvPr>
        </p:nvSpPr>
        <p:spPr>
          <a:xfrm>
            <a:off x="990600" y="762000"/>
            <a:ext cx="7850479" cy="493084"/>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rgbClr val="FF0000"/>
              </a:buClr>
              <a:buSzPts val="1400"/>
              <a:buFont typeface="Libre Franklin"/>
              <a:buNone/>
            </a:pPr>
            <a:r>
              <a:rPr lang="en-US">
                <a:solidFill>
                  <a:srgbClr val="FF0000"/>
                </a:solidFill>
              </a:rPr>
              <a:t>Consistency </a:t>
            </a:r>
            <a:endParaRPr>
              <a:solidFill>
                <a:srgbClr val="FF0000"/>
              </a:solidFill>
            </a:endParaRPr>
          </a:p>
        </p:txBody>
      </p:sp>
      <p:sp>
        <p:nvSpPr>
          <p:cNvPr id="268" name="Google Shape;268;p19"/>
          <p:cNvSpPr txBox="1"/>
          <p:nvPr>
            <p:ph idx="11" type="ftr"/>
          </p:nvPr>
        </p:nvSpPr>
        <p:spPr>
          <a:xfrm>
            <a:off x="3108960" y="6377940"/>
            <a:ext cx="2926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888888"/>
              </a:buClr>
              <a:buSzPts val="1400"/>
              <a:buFont typeface="Libre Franklin"/>
              <a:buNone/>
            </a:pPr>
            <a:r>
              <a:t/>
            </a:r>
            <a:endParaRPr/>
          </a:p>
        </p:txBody>
      </p:sp>
      <p:sp>
        <p:nvSpPr>
          <p:cNvPr id="269" name="Google Shape;269;p19"/>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pic>
        <p:nvPicPr>
          <p:cNvPr id="270" name="Google Shape;270;p19"/>
          <p:cNvPicPr preferRelativeResize="0"/>
          <p:nvPr/>
        </p:nvPicPr>
        <p:blipFill rotWithShape="1">
          <a:blip r:embed="rId3">
            <a:alphaModFix/>
          </a:blip>
          <a:srcRect b="0" l="0" r="0" t="0"/>
          <a:stretch/>
        </p:blipFill>
        <p:spPr>
          <a:xfrm>
            <a:off x="1371600" y="1905000"/>
            <a:ext cx="6121840" cy="25106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title"/>
          </p:nvPr>
        </p:nvSpPr>
        <p:spPr>
          <a:xfrm>
            <a:off x="685800" y="228600"/>
            <a:ext cx="7850479" cy="553998"/>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rgbClr val="FF0000"/>
              </a:buClr>
              <a:buSzPts val="4400"/>
              <a:buFont typeface="Libre Franklin"/>
              <a:buNone/>
            </a:pPr>
            <a:r>
              <a:rPr lang="en-US">
                <a:solidFill>
                  <a:srgbClr val="FF0000"/>
                </a:solidFill>
              </a:rPr>
              <a:t>Module 3- Contents</a:t>
            </a:r>
            <a:endParaRPr>
              <a:solidFill>
                <a:srgbClr val="FF0000"/>
              </a:solidFill>
            </a:endParaRPr>
          </a:p>
        </p:txBody>
      </p:sp>
      <p:sp>
        <p:nvSpPr>
          <p:cNvPr id="120" name="Google Shape;120;p2"/>
          <p:cNvSpPr txBox="1"/>
          <p:nvPr>
            <p:ph idx="1" type="body"/>
          </p:nvPr>
        </p:nvSpPr>
        <p:spPr>
          <a:xfrm>
            <a:off x="990600" y="1066800"/>
            <a:ext cx="7924800" cy="5386586"/>
          </a:xfrm>
          <a:prstGeom prst="rect">
            <a:avLst/>
          </a:prstGeom>
          <a:noFill/>
          <a:ln>
            <a:noFill/>
          </a:ln>
        </p:spPr>
        <p:txBody>
          <a:bodyPr anchorCtr="0" anchor="t" bIns="0" lIns="0" spcFirstLastPara="1" rIns="0" wrap="square" tIns="0">
            <a:normAutofit fontScale="55000" lnSpcReduction="20000"/>
          </a:bodyPr>
          <a:lstStyle/>
          <a:p>
            <a:pPr indent="-571500" lvl="0" marL="571500" rtl="0" algn="just">
              <a:lnSpc>
                <a:spcPct val="170000"/>
              </a:lnSpc>
              <a:spcBef>
                <a:spcPts val="0"/>
              </a:spcBef>
              <a:spcAft>
                <a:spcPts val="0"/>
              </a:spcAft>
              <a:buClr>
                <a:srgbClr val="0000FF"/>
              </a:buClr>
              <a:buSzPct val="100000"/>
              <a:buFont typeface="Arial"/>
              <a:buChar char="•"/>
            </a:pPr>
            <a:r>
              <a:rPr lang="en-US" sz="3600">
                <a:solidFill>
                  <a:schemeClr val="dk1"/>
                </a:solidFill>
              </a:rPr>
              <a:t>Introduction to NoSQL, NoSQL business drivers</a:t>
            </a:r>
            <a:endParaRPr sz="3600">
              <a:solidFill>
                <a:schemeClr val="dk1"/>
              </a:solidFill>
            </a:endParaRPr>
          </a:p>
          <a:p>
            <a:pPr indent="-571500" lvl="0" marL="571500" rtl="0" algn="just">
              <a:lnSpc>
                <a:spcPct val="170000"/>
              </a:lnSpc>
              <a:spcBef>
                <a:spcPts val="0"/>
              </a:spcBef>
              <a:spcAft>
                <a:spcPts val="0"/>
              </a:spcAft>
              <a:buClr>
                <a:srgbClr val="0000FF"/>
              </a:buClr>
              <a:buSzPct val="100000"/>
              <a:buFont typeface="Arial"/>
              <a:buChar char="•"/>
            </a:pPr>
            <a:r>
              <a:rPr lang="en-US" sz="3600">
                <a:solidFill>
                  <a:schemeClr val="dk1"/>
                </a:solidFill>
              </a:rPr>
              <a:t>NoSQL data architecture patterns: Key-value stores, Graph stores, Column family (Bigtable) stores, Document stores, Variations of NoSQL architectural patterns, NoSQL Case study </a:t>
            </a:r>
            <a:endParaRPr>
              <a:solidFill>
                <a:schemeClr val="dk1"/>
              </a:solidFill>
            </a:endParaRPr>
          </a:p>
          <a:p>
            <a:pPr indent="-571500" lvl="0" marL="571500" rtl="0" algn="just">
              <a:lnSpc>
                <a:spcPct val="170000"/>
              </a:lnSpc>
              <a:spcBef>
                <a:spcPts val="1000"/>
              </a:spcBef>
              <a:spcAft>
                <a:spcPts val="200"/>
              </a:spcAft>
              <a:buClr>
                <a:srgbClr val="0000FF"/>
              </a:buClr>
              <a:buSzPct val="100000"/>
              <a:buFont typeface="Arial"/>
              <a:buChar char="•"/>
            </a:pPr>
            <a:r>
              <a:rPr lang="en-US" sz="3600">
                <a:solidFill>
                  <a:schemeClr val="dk1"/>
                </a:solidFill>
              </a:rPr>
              <a:t>NoSQL solution for big data, Understanding the types of big data problems; Analyzing big data with a shared-nothing architecture; Choosing distribution models: master-slave versus peer-to-peer; NoSQL systems to handle big data problems.</a:t>
            </a:r>
            <a:endParaRPr sz="3600">
              <a:solidFill>
                <a:schemeClr val="dk1"/>
              </a:solidFill>
            </a:endParaRPr>
          </a:p>
        </p:txBody>
      </p:sp>
      <p:sp>
        <p:nvSpPr>
          <p:cNvPr id="121" name="Google Shape;121;p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txBox="1"/>
          <p:nvPr>
            <p:ph type="title"/>
          </p:nvPr>
        </p:nvSpPr>
        <p:spPr>
          <a:xfrm>
            <a:off x="1143000" y="381000"/>
            <a:ext cx="7850479" cy="493084"/>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rgbClr val="FF0000"/>
              </a:buClr>
              <a:buSzPts val="1400"/>
              <a:buFont typeface="Libre Franklin"/>
              <a:buNone/>
            </a:pPr>
            <a:r>
              <a:rPr lang="en-US">
                <a:solidFill>
                  <a:srgbClr val="FF0000"/>
                </a:solidFill>
              </a:rPr>
              <a:t>Isolation</a:t>
            </a:r>
            <a:endParaRPr>
              <a:solidFill>
                <a:srgbClr val="FF0000"/>
              </a:solidFill>
            </a:endParaRPr>
          </a:p>
        </p:txBody>
      </p:sp>
      <p:sp>
        <p:nvSpPr>
          <p:cNvPr id="276" name="Google Shape;276;p20"/>
          <p:cNvSpPr txBox="1"/>
          <p:nvPr>
            <p:ph idx="11" type="ftr"/>
          </p:nvPr>
        </p:nvSpPr>
        <p:spPr>
          <a:xfrm>
            <a:off x="3108960" y="6377940"/>
            <a:ext cx="2926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888888"/>
              </a:buClr>
              <a:buSzPts val="1400"/>
              <a:buFont typeface="Libre Franklin"/>
              <a:buNone/>
            </a:pPr>
            <a:r>
              <a:rPr lang="en-US"/>
              <a:t>r</a:t>
            </a:r>
            <a:endParaRPr/>
          </a:p>
        </p:txBody>
      </p:sp>
      <p:sp>
        <p:nvSpPr>
          <p:cNvPr id="277" name="Google Shape;277;p20"/>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pic>
        <p:nvPicPr>
          <p:cNvPr id="278" name="Google Shape;278;p20"/>
          <p:cNvPicPr preferRelativeResize="0"/>
          <p:nvPr/>
        </p:nvPicPr>
        <p:blipFill rotWithShape="1">
          <a:blip r:embed="rId3">
            <a:alphaModFix/>
          </a:blip>
          <a:srcRect b="0" l="0" r="0" t="0"/>
          <a:stretch/>
        </p:blipFill>
        <p:spPr>
          <a:xfrm>
            <a:off x="1917319" y="893335"/>
            <a:ext cx="6301840" cy="2877840"/>
          </a:xfrm>
          <a:prstGeom prst="rect">
            <a:avLst/>
          </a:prstGeom>
          <a:noFill/>
          <a:ln>
            <a:noFill/>
          </a:ln>
        </p:spPr>
      </p:pic>
      <p:sp>
        <p:nvSpPr>
          <p:cNvPr id="279" name="Google Shape;279;p20"/>
          <p:cNvSpPr/>
          <p:nvPr/>
        </p:nvSpPr>
        <p:spPr>
          <a:xfrm>
            <a:off x="685800" y="3657600"/>
            <a:ext cx="8307600" cy="2442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73239"/>
              </a:buClr>
              <a:buSzPts val="1800"/>
              <a:buChar char="•"/>
            </a:pPr>
            <a:r>
              <a:t/>
            </a:r>
            <a:endParaRPr sz="1800">
              <a:solidFill>
                <a:srgbClr val="27323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1"/>
          <p:cNvSpPr txBox="1"/>
          <p:nvPr>
            <p:ph type="title"/>
          </p:nvPr>
        </p:nvSpPr>
        <p:spPr>
          <a:xfrm>
            <a:off x="971550" y="140275"/>
            <a:ext cx="7200900" cy="602700"/>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rgbClr val="D24717"/>
              </a:buClr>
              <a:buSzPts val="4400"/>
              <a:buFont typeface="Libre Franklin"/>
              <a:buNone/>
            </a:pPr>
            <a:r>
              <a:rPr lang="en-US">
                <a:solidFill>
                  <a:srgbClr val="D24717"/>
                </a:solidFill>
              </a:rPr>
              <a:t>What is NoSQL ?</a:t>
            </a:r>
            <a:endParaRPr/>
          </a:p>
        </p:txBody>
      </p:sp>
      <p:sp>
        <p:nvSpPr>
          <p:cNvPr id="285" name="Google Shape;285;p21"/>
          <p:cNvSpPr txBox="1"/>
          <p:nvPr>
            <p:ph idx="1" type="body"/>
          </p:nvPr>
        </p:nvSpPr>
        <p:spPr>
          <a:xfrm>
            <a:off x="862675" y="853800"/>
            <a:ext cx="7914300" cy="5733600"/>
          </a:xfrm>
          <a:prstGeom prst="rect">
            <a:avLst/>
          </a:prstGeom>
          <a:noFill/>
          <a:ln>
            <a:noFill/>
          </a:ln>
        </p:spPr>
        <p:txBody>
          <a:bodyPr anchorCtr="0" anchor="t" bIns="0" lIns="0" spcFirstLastPara="1" rIns="0" wrap="square" tIns="0">
            <a:spAutoFit/>
          </a:bodyPr>
          <a:lstStyle/>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NoSQL Database is a non-relational Data Management System, that does not require a fixed schema. </a:t>
            </a:r>
            <a:endParaRPr sz="1800"/>
          </a:p>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It avoids joins, and is easy to scale. </a:t>
            </a:r>
            <a:endParaRPr sz="1800"/>
          </a:p>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The major purpose of using a NoSQL database is for distributed data stores with homogeneous  data storage needs. </a:t>
            </a:r>
            <a:endParaRPr sz="1800"/>
          </a:p>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NoSQL is used for Big data and real-time web apps.</a:t>
            </a:r>
            <a:endParaRPr sz="1800"/>
          </a:p>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For example, companies like Twitter, Facebook and Google collect terabytes of user data every single day.</a:t>
            </a:r>
            <a:endParaRPr sz="1800"/>
          </a:p>
          <a:p>
            <a:pPr indent="-444500" lvl="0" marL="457200" rtl="0" algn="l">
              <a:lnSpc>
                <a:spcPct val="150000"/>
              </a:lnSpc>
              <a:spcBef>
                <a:spcPts val="0"/>
              </a:spcBef>
              <a:spcAft>
                <a:spcPts val="0"/>
              </a:spcAft>
              <a:buClr>
                <a:schemeClr val="dk1"/>
              </a:buClr>
              <a:buSzPts val="2600"/>
              <a:buFont typeface="Arial"/>
              <a:buChar char="•"/>
            </a:pPr>
            <a:r>
              <a:rPr lang="en-US" sz="1800">
                <a:solidFill>
                  <a:schemeClr val="dk1"/>
                </a:solidFill>
              </a:rPr>
              <a:t>NoSQL database stands for "Not Only SQL" or "Not SQL." </a:t>
            </a:r>
            <a:endParaRPr sz="1800"/>
          </a:p>
          <a:p>
            <a:pPr indent="-438150" lvl="0" marL="457200" rtl="0" algn="l">
              <a:lnSpc>
                <a:spcPct val="150000"/>
              </a:lnSpc>
              <a:spcBef>
                <a:spcPts val="0"/>
              </a:spcBef>
              <a:spcAft>
                <a:spcPts val="0"/>
              </a:spcAft>
              <a:buClr>
                <a:schemeClr val="dk1"/>
              </a:buClr>
              <a:buSzPts val="2500"/>
              <a:buFont typeface="Arial"/>
              <a:buChar char="•"/>
            </a:pPr>
            <a:r>
              <a:rPr lang="en-US" sz="1800">
                <a:solidFill>
                  <a:schemeClr val="dk1"/>
                </a:solidFill>
              </a:rPr>
              <a:t>Carl Strozz introduced the NoSQL concept in 1998</a:t>
            </a:r>
            <a:r>
              <a:rPr lang="en-US" sz="2100">
                <a:solidFill>
                  <a:schemeClr val="dk1"/>
                </a:solidFill>
              </a:rPr>
              <a:t>.</a:t>
            </a:r>
            <a:endParaRPr sz="2100"/>
          </a:p>
          <a:p>
            <a:pPr indent="-279400" lvl="0" marL="457200" rtl="0" algn="l">
              <a:lnSpc>
                <a:spcPct val="150000"/>
              </a:lnSpc>
              <a:spcBef>
                <a:spcPts val="0"/>
              </a:spcBef>
              <a:spcAft>
                <a:spcPts val="0"/>
              </a:spcAft>
              <a:buClr>
                <a:schemeClr val="dk1"/>
              </a:buClr>
              <a:buSzPts val="2800"/>
              <a:buFont typeface="Arial"/>
              <a:buNone/>
            </a:pPr>
            <a:r>
              <a:t/>
            </a:r>
            <a:endParaRPr/>
          </a:p>
        </p:txBody>
      </p:sp>
      <p:sp>
        <p:nvSpPr>
          <p:cNvPr id="286" name="Google Shape;286;p2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3"/>
          <p:cNvSpPr txBox="1"/>
          <p:nvPr>
            <p:ph type="title"/>
          </p:nvPr>
        </p:nvSpPr>
        <p:spPr>
          <a:xfrm>
            <a:off x="867878" y="152400"/>
            <a:ext cx="6986774"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Clr>
                <a:srgbClr val="D24717"/>
              </a:buClr>
              <a:buSzPts val="4400"/>
              <a:buFont typeface="Libre Franklin"/>
              <a:buNone/>
            </a:pPr>
            <a:r>
              <a:rPr lang="en-US" sz="4400">
                <a:solidFill>
                  <a:srgbClr val="D24717"/>
                </a:solidFill>
              </a:rPr>
              <a:t>Why NoSQL ?</a:t>
            </a:r>
            <a:endParaRPr sz="4400"/>
          </a:p>
        </p:txBody>
      </p:sp>
      <p:sp>
        <p:nvSpPr>
          <p:cNvPr id="292" name="Google Shape;292;p23"/>
          <p:cNvSpPr txBox="1"/>
          <p:nvPr/>
        </p:nvSpPr>
        <p:spPr>
          <a:xfrm>
            <a:off x="685800" y="1204987"/>
            <a:ext cx="8200500" cy="4642200"/>
          </a:xfrm>
          <a:prstGeom prst="rect">
            <a:avLst/>
          </a:prstGeom>
          <a:noFill/>
          <a:ln>
            <a:noFill/>
          </a:ln>
        </p:spPr>
        <p:txBody>
          <a:bodyPr anchorCtr="0" anchor="t" bIns="0" lIns="0" spcFirstLastPara="1" rIns="0" wrap="square" tIns="85075">
            <a:spAutoFit/>
          </a:bodyPr>
          <a:lstStyle/>
          <a:p>
            <a:pPr indent="-457200" lvl="0" marL="457200" marR="0" rtl="0" algn="just">
              <a:spcBef>
                <a:spcPts val="0"/>
              </a:spcBef>
              <a:spcAft>
                <a:spcPts val="0"/>
              </a:spcAft>
              <a:buClr>
                <a:schemeClr val="dk1"/>
              </a:buClr>
              <a:buSzPts val="2400"/>
              <a:buFont typeface="Arial"/>
              <a:buChar char="•"/>
            </a:pPr>
            <a:r>
              <a:rPr lang="en-US" sz="2800">
                <a:solidFill>
                  <a:schemeClr val="dk1"/>
                </a:solidFill>
                <a:latin typeface="Times New Roman"/>
                <a:ea typeface="Times New Roman"/>
                <a:cs typeface="Times New Roman"/>
                <a:sym typeface="Times New Roman"/>
              </a:rPr>
              <a:t>The concept of NoSQL databases became popular with Internet giants like Google, Facebook, Amazon, etc. who deal with huge volumes of data. </a:t>
            </a:r>
            <a:endParaRPr sz="2800">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400"/>
              <a:buFont typeface="Arial"/>
              <a:buChar char="•"/>
            </a:pPr>
            <a:r>
              <a:rPr lang="en-US" sz="2800">
                <a:solidFill>
                  <a:schemeClr val="dk1"/>
                </a:solidFill>
                <a:latin typeface="Times New Roman"/>
                <a:ea typeface="Times New Roman"/>
                <a:cs typeface="Times New Roman"/>
                <a:sym typeface="Times New Roman"/>
              </a:rPr>
              <a:t>The system response time becomes slow when you use RDBMS for massive volumes of data.</a:t>
            </a:r>
            <a:endParaRPr sz="1600">
              <a:solidFill>
                <a:schemeClr val="dk1"/>
              </a:solidFill>
              <a:latin typeface="Libre Franklin"/>
              <a:ea typeface="Libre Franklin"/>
              <a:cs typeface="Libre Franklin"/>
              <a:sym typeface="Libre Franklin"/>
            </a:endParaRPr>
          </a:p>
          <a:p>
            <a:pPr indent="-457200" lvl="0" marL="457200" marR="0" rtl="0" algn="just">
              <a:spcBef>
                <a:spcPts val="0"/>
              </a:spcBef>
              <a:spcAft>
                <a:spcPts val="0"/>
              </a:spcAft>
              <a:buClr>
                <a:schemeClr val="dk1"/>
              </a:buClr>
              <a:buSzPts val="2400"/>
              <a:buFont typeface="Arial"/>
              <a:buChar char="•"/>
            </a:pPr>
            <a:r>
              <a:rPr lang="en-US" sz="2800">
                <a:solidFill>
                  <a:schemeClr val="dk1"/>
                </a:solidFill>
                <a:latin typeface="Times New Roman"/>
                <a:ea typeface="Times New Roman"/>
                <a:cs typeface="Times New Roman"/>
                <a:sym typeface="Times New Roman"/>
              </a:rPr>
              <a:t>To resolve this problem, we could "scale up" our systems by upgrading our existing hardware. </a:t>
            </a:r>
            <a:endParaRPr sz="2800">
              <a:solidFill>
                <a:schemeClr val="dk1"/>
              </a:solidFill>
              <a:latin typeface="Times New Roman"/>
              <a:ea typeface="Times New Roman"/>
              <a:cs typeface="Times New Roman"/>
              <a:sym typeface="Times New Roman"/>
            </a:endParaRPr>
          </a:p>
          <a:p>
            <a:pPr indent="0" lvl="0" marL="457200" marR="0" rtl="0" algn="just">
              <a:spcBef>
                <a:spcPts val="0"/>
              </a:spcBef>
              <a:spcAft>
                <a:spcPts val="0"/>
              </a:spcAft>
              <a:buNone/>
            </a:pPr>
            <a:r>
              <a:t/>
            </a:r>
            <a:endParaRPr sz="1600">
              <a:solidFill>
                <a:schemeClr val="dk1"/>
              </a:solidFill>
              <a:latin typeface="Libre Franklin"/>
              <a:ea typeface="Libre Franklin"/>
              <a:cs typeface="Libre Franklin"/>
              <a:sym typeface="Libre Franklin"/>
            </a:endParaRPr>
          </a:p>
          <a:p>
            <a:pPr indent="-457200" lvl="0" marL="457200" marR="0" rtl="0" algn="just">
              <a:spcBef>
                <a:spcPts val="0"/>
              </a:spcBef>
              <a:spcAft>
                <a:spcPts val="0"/>
              </a:spcAft>
              <a:buClr>
                <a:schemeClr val="dk1"/>
              </a:buClr>
              <a:buSzPts val="2400"/>
              <a:buFont typeface="Arial"/>
              <a:buChar char="•"/>
            </a:pPr>
            <a:r>
              <a:rPr lang="en-US" sz="2800">
                <a:solidFill>
                  <a:schemeClr val="dk1"/>
                </a:solidFill>
                <a:latin typeface="Times New Roman"/>
                <a:ea typeface="Times New Roman"/>
                <a:cs typeface="Times New Roman"/>
                <a:sym typeface="Times New Roman"/>
              </a:rPr>
              <a:t>The alternative for this issue is to distribute database load on multiple hosts whenever the load increases. This method is known as “ scaling out”.</a:t>
            </a:r>
            <a:endParaRPr sz="1600">
              <a:solidFill>
                <a:schemeClr val="dk1"/>
              </a:solidFill>
              <a:latin typeface="Libre Franklin"/>
              <a:ea typeface="Libre Franklin"/>
              <a:cs typeface="Libre Franklin"/>
              <a:sym typeface="Libre Franklin"/>
            </a:endParaRPr>
          </a:p>
        </p:txBody>
      </p:sp>
      <p:sp>
        <p:nvSpPr>
          <p:cNvPr id="293" name="Google Shape;293;p2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24"/>
          <p:cNvGrpSpPr/>
          <p:nvPr/>
        </p:nvGrpSpPr>
        <p:grpSpPr>
          <a:xfrm>
            <a:off x="720003" y="480479"/>
            <a:ext cx="7038975" cy="3921760"/>
            <a:chOff x="900112" y="1052575"/>
            <a:chExt cx="7038975" cy="3921760"/>
          </a:xfrm>
        </p:grpSpPr>
        <p:pic>
          <p:nvPicPr>
            <p:cNvPr id="300" name="Google Shape;300;p24"/>
            <p:cNvPicPr preferRelativeResize="0"/>
            <p:nvPr/>
          </p:nvPicPr>
          <p:blipFill rotWithShape="1">
            <a:blip r:embed="rId3">
              <a:alphaModFix/>
            </a:blip>
            <a:srcRect b="0" l="0" r="0" t="0"/>
            <a:stretch/>
          </p:blipFill>
          <p:spPr>
            <a:xfrm>
              <a:off x="914400" y="1066799"/>
              <a:ext cx="7001052" cy="3893057"/>
            </a:xfrm>
            <a:prstGeom prst="rect">
              <a:avLst/>
            </a:prstGeom>
            <a:noFill/>
            <a:ln>
              <a:noFill/>
            </a:ln>
          </p:spPr>
        </p:pic>
        <p:sp>
          <p:nvSpPr>
            <p:cNvPr id="301" name="Google Shape;301;p24"/>
            <p:cNvSpPr/>
            <p:nvPr/>
          </p:nvSpPr>
          <p:spPr>
            <a:xfrm>
              <a:off x="900112" y="1052575"/>
              <a:ext cx="7038975" cy="3921760"/>
            </a:xfrm>
            <a:custGeom>
              <a:rect b="b" l="l" r="r" t="t"/>
              <a:pathLst>
                <a:path extrusionOk="0" h="3921760" w="7038975">
                  <a:moveTo>
                    <a:pt x="0" y="3921632"/>
                  </a:moveTo>
                  <a:lnTo>
                    <a:pt x="7038975" y="3921632"/>
                  </a:lnTo>
                  <a:lnTo>
                    <a:pt x="7038975" y="0"/>
                  </a:lnTo>
                  <a:lnTo>
                    <a:pt x="0" y="0"/>
                  </a:lnTo>
                  <a:lnTo>
                    <a:pt x="0" y="3921632"/>
                  </a:lnTo>
                  <a:close/>
                </a:path>
              </a:pathLst>
            </a:custGeom>
            <a:noFill/>
            <a:ln cap="flat" cmpd="sng" w="285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grpSp>
      <p:sp>
        <p:nvSpPr>
          <p:cNvPr id="302" name="Google Shape;302;p24"/>
          <p:cNvSpPr txBox="1"/>
          <p:nvPr/>
        </p:nvSpPr>
        <p:spPr>
          <a:xfrm>
            <a:off x="720003" y="4803397"/>
            <a:ext cx="3427095" cy="124393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D24717"/>
              </a:buClr>
              <a:buSzPts val="2000"/>
              <a:buFont typeface="Georgia"/>
              <a:buNone/>
            </a:pPr>
            <a:r>
              <a:rPr lang="en-US" sz="2000">
                <a:solidFill>
                  <a:srgbClr val="D24717"/>
                </a:solidFill>
                <a:latin typeface="Georgia"/>
                <a:ea typeface="Georgia"/>
                <a:cs typeface="Georgia"/>
                <a:sym typeface="Georgia"/>
              </a:rPr>
              <a:t>“Scale up" </a:t>
            </a:r>
            <a:r>
              <a:rPr lang="en-US" sz="2000">
                <a:solidFill>
                  <a:schemeClr val="dk1"/>
                </a:solidFill>
                <a:latin typeface="Times New Roman"/>
                <a:ea typeface="Times New Roman"/>
                <a:cs typeface="Times New Roman"/>
                <a:sym typeface="Times New Roman"/>
              </a:rPr>
              <a:t>our systems by upgrading  our existing hardware. This process is  expensive.</a:t>
            </a:r>
            <a:endParaRPr sz="2000">
              <a:solidFill>
                <a:schemeClr val="dk1"/>
              </a:solidFill>
              <a:latin typeface="Times New Roman"/>
              <a:ea typeface="Times New Roman"/>
              <a:cs typeface="Times New Roman"/>
              <a:sym typeface="Times New Roman"/>
            </a:endParaRPr>
          </a:p>
        </p:txBody>
      </p:sp>
      <p:sp>
        <p:nvSpPr>
          <p:cNvPr id="303" name="Google Shape;303;p24"/>
          <p:cNvSpPr txBox="1"/>
          <p:nvPr/>
        </p:nvSpPr>
        <p:spPr>
          <a:xfrm>
            <a:off x="4797742" y="4649283"/>
            <a:ext cx="3571875" cy="1244561"/>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Distribute database load on multiple  hosts whenever the load increases. This  method is known as </a:t>
            </a:r>
            <a:r>
              <a:rPr lang="en-US" sz="2000">
                <a:solidFill>
                  <a:srgbClr val="D24717"/>
                </a:solidFill>
                <a:latin typeface="Georgia"/>
                <a:ea typeface="Georgia"/>
                <a:cs typeface="Georgia"/>
                <a:sym typeface="Georgia"/>
              </a:rPr>
              <a:t>“Scaling out."</a:t>
            </a:r>
            <a:endParaRPr sz="2000">
              <a:solidFill>
                <a:schemeClr val="dk1"/>
              </a:solidFill>
              <a:latin typeface="Georgia"/>
              <a:ea typeface="Georgia"/>
              <a:cs typeface="Georgia"/>
              <a:sym typeface="Georgia"/>
            </a:endParaRPr>
          </a:p>
        </p:txBody>
      </p:sp>
      <p:sp>
        <p:nvSpPr>
          <p:cNvPr id="304" name="Google Shape;304;p24"/>
          <p:cNvSpPr txBox="1"/>
          <p:nvPr>
            <p:ph idx="11" type="ftr"/>
          </p:nvPr>
        </p:nvSpPr>
        <p:spPr>
          <a:xfrm>
            <a:off x="3108960" y="6377940"/>
            <a:ext cx="40539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888888"/>
              </a:buClr>
              <a:buSzPts val="1400"/>
              <a:buFont typeface="Libre Franklin"/>
              <a:buNone/>
            </a:pPr>
            <a:r>
              <a:t/>
            </a:r>
            <a:endParaRPr/>
          </a:p>
        </p:txBody>
      </p:sp>
      <p:sp>
        <p:nvSpPr>
          <p:cNvPr id="305" name="Google Shape;305;p24"/>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646760" y="202438"/>
            <a:ext cx="7850479" cy="1123315"/>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311" name="Google Shape;311;p22"/>
          <p:cNvSpPr txBox="1"/>
          <p:nvPr>
            <p:ph idx="1" type="body"/>
          </p:nvPr>
        </p:nvSpPr>
        <p:spPr>
          <a:xfrm>
            <a:off x="2684779" y="1272692"/>
            <a:ext cx="5778500" cy="4606925"/>
          </a:xfrm>
          <a:prstGeom prst="rect">
            <a:avLst/>
          </a:prstGeom>
          <a:noFill/>
          <a:ln>
            <a:noFill/>
          </a:ln>
        </p:spPr>
        <p:txBody>
          <a:bodyPr anchorCtr="0" anchor="t" bIns="0" lIns="0" spcFirstLastPara="1" rIns="0" wrap="square" tIns="0">
            <a:spAutoFit/>
          </a:bodyPr>
          <a:lstStyle/>
          <a:p>
            <a:pPr indent="0" lvl="0" marL="0" rtl="0" algn="l">
              <a:lnSpc>
                <a:spcPct val="94000"/>
              </a:lnSpc>
              <a:spcBef>
                <a:spcPts val="0"/>
              </a:spcBef>
              <a:spcAft>
                <a:spcPts val="0"/>
              </a:spcAft>
              <a:buClr>
                <a:schemeClr val="dk2"/>
              </a:buClr>
              <a:buSzPts val="2000"/>
              <a:buNone/>
            </a:pPr>
            <a:r>
              <a:t/>
            </a:r>
            <a:endParaRPr/>
          </a:p>
        </p:txBody>
      </p:sp>
      <p:pic>
        <p:nvPicPr>
          <p:cNvPr id="312" name="Google Shape;312;p22"/>
          <p:cNvPicPr preferRelativeResize="0"/>
          <p:nvPr/>
        </p:nvPicPr>
        <p:blipFill rotWithShape="1">
          <a:blip r:embed="rId3">
            <a:alphaModFix/>
          </a:blip>
          <a:srcRect b="0" l="0" r="0" t="0"/>
          <a:stretch/>
        </p:blipFill>
        <p:spPr>
          <a:xfrm>
            <a:off x="439855" y="1143000"/>
            <a:ext cx="8264288" cy="4414838"/>
          </a:xfrm>
          <a:prstGeom prst="rect">
            <a:avLst/>
          </a:prstGeom>
          <a:noFill/>
          <a:ln>
            <a:noFill/>
          </a:ln>
        </p:spPr>
      </p:pic>
      <p:sp>
        <p:nvSpPr>
          <p:cNvPr id="313" name="Google Shape;313;p22"/>
          <p:cNvSpPr txBox="1"/>
          <p:nvPr>
            <p:ph idx="11" type="ftr"/>
          </p:nvPr>
        </p:nvSpPr>
        <p:spPr>
          <a:xfrm>
            <a:off x="3108959" y="6377940"/>
            <a:ext cx="3887585"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aphicFrame>
        <p:nvGraphicFramePr>
          <p:cNvPr id="319" name="Google Shape;319;p25"/>
          <p:cNvGraphicFramePr/>
          <p:nvPr/>
        </p:nvGraphicFramePr>
        <p:xfrm>
          <a:off x="540325" y="478206"/>
          <a:ext cx="3000000" cy="3000000"/>
        </p:xfrm>
        <a:graphic>
          <a:graphicData uri="http://schemas.openxmlformats.org/drawingml/2006/table">
            <a:tbl>
              <a:tblPr>
                <a:noFill/>
                <a:tableStyleId>{AE4112A9-1F97-4905-BAE9-8043DF09918D}</a:tableStyleId>
              </a:tblPr>
              <a:tblGrid>
                <a:gridCol w="4214200"/>
                <a:gridCol w="4214200"/>
              </a:tblGrid>
              <a:tr h="415850">
                <a:tc>
                  <a:txBody>
                    <a:bodyPr/>
                    <a:lstStyle/>
                    <a:p>
                      <a:pPr indent="0" lvl="0" marL="0" marR="0" rtl="0" algn="l">
                        <a:spcBef>
                          <a:spcPts val="0"/>
                        </a:spcBef>
                        <a:spcAft>
                          <a:spcPts val="0"/>
                        </a:spcAft>
                        <a:buClr>
                          <a:srgbClr val="000000"/>
                        </a:buClr>
                        <a:buSzPts val="1400"/>
                        <a:buFont typeface="times new roman"/>
                        <a:buNone/>
                      </a:pPr>
                      <a:r>
                        <a:rPr b="1" lang="en-US" sz="1600" u="none" cap="none" strike="noStrike">
                          <a:solidFill>
                            <a:srgbClr val="000000"/>
                          </a:solidFill>
                          <a:latin typeface="times new roman"/>
                          <a:ea typeface="times new roman"/>
                          <a:cs typeface="times new roman"/>
                          <a:sym typeface="times new roman"/>
                        </a:rPr>
                        <a:t>NoSQL Database</a:t>
                      </a:r>
                      <a:endParaRPr sz="1550" u="none" cap="none" strike="noStrike"/>
                    </a:p>
                  </a:txBody>
                  <a:tcPr marT="22850" marB="22850" marR="22850" marL="22850">
                    <a:lnL cap="flat" cmpd="sng" w="9525">
                      <a:solidFill>
                        <a:srgbClr val="687B90"/>
                      </a:solidFill>
                      <a:prstDash val="solid"/>
                      <a:round/>
                      <a:headEnd len="sm" w="sm" type="none"/>
                      <a:tailEnd len="sm" w="sm" type="none"/>
                    </a:lnL>
                    <a:lnR cap="flat" cmpd="sng" w="9525">
                      <a:solidFill>
                        <a:srgbClr val="687B90"/>
                      </a:solidFill>
                      <a:prstDash val="solid"/>
                      <a:round/>
                      <a:headEnd len="sm" w="sm" type="none"/>
                      <a:tailEnd len="sm" w="sm" type="none"/>
                    </a:lnR>
                    <a:lnT cap="flat" cmpd="sng" w="9525">
                      <a:solidFill>
                        <a:srgbClr val="687B9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Clr>
                          <a:srgbClr val="000000"/>
                        </a:buClr>
                        <a:buSzPts val="1400"/>
                        <a:buFont typeface="times new roman"/>
                        <a:buNone/>
                      </a:pPr>
                      <a:r>
                        <a:rPr b="1" lang="en-US" sz="1600" u="none" cap="none" strike="noStrike">
                          <a:solidFill>
                            <a:srgbClr val="000000"/>
                          </a:solidFill>
                          <a:latin typeface="times new roman"/>
                          <a:ea typeface="times new roman"/>
                          <a:cs typeface="times new roman"/>
                          <a:sym typeface="times new roman"/>
                        </a:rPr>
                        <a:t>Relational Database</a:t>
                      </a:r>
                      <a:endParaRPr sz="1550" u="none" cap="none" strike="noStrike"/>
                    </a:p>
                  </a:txBody>
                  <a:tcPr marT="22850" marB="22850" marR="22850" marL="22850">
                    <a:lnL cap="flat" cmpd="sng" w="9525">
                      <a:solidFill>
                        <a:srgbClr val="687B90"/>
                      </a:solidFill>
                      <a:prstDash val="solid"/>
                      <a:round/>
                      <a:headEnd len="sm" w="sm" type="none"/>
                      <a:tailEnd len="sm" w="sm" type="none"/>
                    </a:lnL>
                    <a:lnR cap="flat" cmpd="sng" w="9525">
                      <a:solidFill>
                        <a:srgbClr val="687B90"/>
                      </a:solidFill>
                      <a:prstDash val="solid"/>
                      <a:round/>
                      <a:headEnd len="sm" w="sm" type="none"/>
                      <a:tailEnd len="sm" w="sm" type="none"/>
                    </a:lnR>
                    <a:lnT cap="flat" cmpd="sng" w="9525">
                      <a:solidFill>
                        <a:srgbClr val="687B9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7338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 supports a very simple query language.</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Relational Database supports a powerful query language.</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549450">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 has no fixed schema.</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Relational Database has a fixed schema.</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338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 is used to handle data coming in high velocity.</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Relational Database is used to handle data coming in low velocity.</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338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The NoSQLs data arrive from many locations.</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Data in relational database arrive from one or few locations.</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0384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 can manage structured, unstructured and semi-structured data.</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Relational database manages only structured data.</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338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databases have no single point of failure.</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Relational databases can have a single point of failure </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33875">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databases can handle big data or data in a very high volume .</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Clr>
                          <a:srgbClr val="333333"/>
                        </a:buClr>
                        <a:buSzPts val="1400"/>
                        <a:buFont typeface="Arial"/>
                        <a:buNone/>
                      </a:pPr>
                      <a:r>
                        <a:rPr lang="en-US" sz="1600" u="none" cap="none" strike="noStrike">
                          <a:solidFill>
                            <a:srgbClr val="333333"/>
                          </a:solidFill>
                          <a:latin typeface="Arial"/>
                          <a:ea typeface="Arial"/>
                          <a:cs typeface="Arial"/>
                          <a:sym typeface="Arial"/>
                        </a:rPr>
                        <a:t>NoSQL databases are used to handle moderate volume of data.</a:t>
                      </a:r>
                      <a:endParaRPr sz="1550" u="none" cap="none" strike="noStrike"/>
                    </a:p>
                  </a:txBody>
                  <a:tcPr marT="15225" marB="15225" marR="15225" marL="152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
        <p:nvSpPr>
          <p:cNvPr id="320" name="Google Shape;320;p25"/>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888888"/>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646760" y="202438"/>
            <a:ext cx="9183000" cy="1068600"/>
          </a:xfrm>
          <a:prstGeom prst="rect">
            <a:avLst/>
          </a:prstGeom>
          <a:noFill/>
          <a:ln>
            <a:noFill/>
          </a:ln>
        </p:spPr>
        <p:txBody>
          <a:bodyPr anchorCtr="0" anchor="t" bIns="0" lIns="0" spcFirstLastPara="1" rIns="0" wrap="square" tIns="0">
            <a:spAutoFit/>
          </a:bodyPr>
          <a:lstStyle/>
          <a:p>
            <a:pPr indent="0" lvl="0" marL="0" rtl="0" algn="l">
              <a:lnSpc>
                <a:spcPct val="89000"/>
              </a:lnSpc>
              <a:spcBef>
                <a:spcPts val="0"/>
              </a:spcBef>
              <a:spcAft>
                <a:spcPts val="0"/>
              </a:spcAft>
              <a:buClr>
                <a:srgbClr val="FF0000"/>
              </a:buClr>
              <a:buSzPts val="4400"/>
              <a:buFont typeface="Libre Franklin"/>
              <a:buNone/>
            </a:pPr>
            <a:r>
              <a:rPr b="1" lang="en-US" sz="3900">
                <a:solidFill>
                  <a:srgbClr val="FF0000"/>
                </a:solidFill>
              </a:rPr>
              <a:t>Brief History of NoSQL Databases</a:t>
            </a:r>
            <a:br>
              <a:rPr b="1" lang="en-US" sz="3900">
                <a:solidFill>
                  <a:srgbClr val="FF0000"/>
                </a:solidFill>
              </a:rPr>
            </a:br>
            <a:endParaRPr sz="3900">
              <a:solidFill>
                <a:srgbClr val="FF0000"/>
              </a:solidFill>
            </a:endParaRPr>
          </a:p>
        </p:txBody>
      </p:sp>
      <p:sp>
        <p:nvSpPr>
          <p:cNvPr id="326" name="Google Shape;326;p26"/>
          <p:cNvSpPr txBox="1"/>
          <p:nvPr>
            <p:ph idx="1" type="body"/>
          </p:nvPr>
        </p:nvSpPr>
        <p:spPr>
          <a:xfrm>
            <a:off x="838200" y="1066800"/>
            <a:ext cx="7929900" cy="4433100"/>
          </a:xfrm>
          <a:prstGeom prst="rect">
            <a:avLst/>
          </a:prstGeom>
          <a:noFill/>
          <a:ln>
            <a:noFill/>
          </a:ln>
        </p:spPr>
        <p:txBody>
          <a:bodyPr anchorCtr="0" anchor="t" bIns="0" lIns="0" spcFirstLastPara="1" rIns="0" wrap="square" tIns="0">
            <a:spAutoFit/>
          </a:bodyPr>
          <a:lstStyle/>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1998- Carlo Strozzi use the term NoSQL for his lightweight, open-source relational database</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2000- Graph database Neo4j is launched</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2004- Google BigTable is launched</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2005- CouchDB is launched</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2007- The research paper on Amazon Dynamo is released</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2008- Facebook open sources the Cassandra project</a:t>
            </a:r>
            <a:endParaRPr sz="1800"/>
          </a:p>
          <a:p>
            <a:pPr indent="-330200" lvl="0" marL="342900" rtl="0" algn="just">
              <a:lnSpc>
                <a:spcPct val="150000"/>
              </a:lnSpc>
              <a:spcBef>
                <a:spcPts val="0"/>
              </a:spcBef>
              <a:spcAft>
                <a:spcPts val="0"/>
              </a:spcAft>
              <a:buClr>
                <a:schemeClr val="dk1"/>
              </a:buClr>
              <a:buSzPts val="2200"/>
              <a:buFont typeface="Arial"/>
              <a:buChar char="•"/>
            </a:pPr>
            <a:r>
              <a:rPr lang="en-US" sz="2200">
                <a:solidFill>
                  <a:schemeClr val="dk1"/>
                </a:solidFill>
              </a:rPr>
              <a:t>2009- The term NoSQL was reintroduced</a:t>
            </a:r>
            <a:endParaRPr sz="1800"/>
          </a:p>
          <a:p>
            <a:pPr indent="-190500" lvl="0" marL="342900" rtl="0" algn="l">
              <a:lnSpc>
                <a:spcPct val="150000"/>
              </a:lnSpc>
              <a:spcBef>
                <a:spcPts val="0"/>
              </a:spcBef>
              <a:spcAft>
                <a:spcPts val="0"/>
              </a:spcAft>
              <a:buClr>
                <a:schemeClr val="lt1"/>
              </a:buClr>
              <a:buSzPts val="2400"/>
              <a:buFont typeface="Arial"/>
              <a:buNone/>
            </a:pPr>
            <a:r>
              <a:t/>
            </a:r>
            <a:endParaRPr sz="2400">
              <a:solidFill>
                <a:schemeClr val="dk1"/>
              </a:solidFill>
            </a:endParaRPr>
          </a:p>
        </p:txBody>
      </p:sp>
      <p:sp>
        <p:nvSpPr>
          <p:cNvPr id="327" name="Google Shape;327;p26"/>
          <p:cNvSpPr txBox="1"/>
          <p:nvPr>
            <p:ph idx="11" type="ftr"/>
          </p:nvPr>
        </p:nvSpPr>
        <p:spPr>
          <a:xfrm>
            <a:off x="2097578" y="6206490"/>
            <a:ext cx="3998422"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ph type="title"/>
          </p:nvPr>
        </p:nvSpPr>
        <p:spPr>
          <a:xfrm>
            <a:off x="764539" y="174158"/>
            <a:ext cx="7583805" cy="56682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D24717"/>
              </a:buClr>
              <a:buSzPts val="4400"/>
              <a:buFont typeface="Libre Franklin"/>
              <a:buNone/>
            </a:pPr>
            <a:r>
              <a:rPr lang="en-US">
                <a:solidFill>
                  <a:srgbClr val="D24717"/>
                </a:solidFill>
              </a:rPr>
              <a:t>NoSQL </a:t>
            </a:r>
            <a:r>
              <a:rPr b="1" lang="en-US">
                <a:solidFill>
                  <a:srgbClr val="D24717"/>
                </a:solidFill>
                <a:latin typeface="Arial"/>
                <a:ea typeface="Arial"/>
                <a:cs typeface="Arial"/>
                <a:sym typeface="Arial"/>
              </a:rPr>
              <a:t>Features</a:t>
            </a:r>
            <a:endParaRPr sz="2000">
              <a:latin typeface="Arial"/>
              <a:ea typeface="Arial"/>
              <a:cs typeface="Arial"/>
              <a:sym typeface="Arial"/>
            </a:endParaRPr>
          </a:p>
        </p:txBody>
      </p:sp>
      <p:sp>
        <p:nvSpPr>
          <p:cNvPr id="334" name="Google Shape;334;p27"/>
          <p:cNvSpPr/>
          <p:nvPr/>
        </p:nvSpPr>
        <p:spPr>
          <a:xfrm>
            <a:off x="254400" y="968649"/>
            <a:ext cx="8579358" cy="5583174"/>
          </a:xfrm>
          <a:custGeom>
            <a:rect b="b" l="l" r="r" t="t"/>
            <a:pathLst>
              <a:path extrusionOk="0" h="5181600" w="8229600">
                <a:moveTo>
                  <a:pt x="0" y="5181600"/>
                </a:moveTo>
                <a:lnTo>
                  <a:pt x="8229600" y="5181600"/>
                </a:lnTo>
                <a:lnTo>
                  <a:pt x="8229600" y="0"/>
                </a:lnTo>
                <a:lnTo>
                  <a:pt x="0" y="0"/>
                </a:lnTo>
                <a:lnTo>
                  <a:pt x="0" y="51816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229234" lvl="0" marL="561340" marR="0" rtl="0" algn="just">
              <a:lnSpc>
                <a:spcPct val="110208"/>
              </a:lnSpc>
              <a:spcBef>
                <a:spcPts val="0"/>
              </a:spcBef>
              <a:spcAft>
                <a:spcPts val="0"/>
              </a:spcAft>
              <a:buClr>
                <a:srgbClr val="9B2C1F"/>
              </a:buClr>
              <a:buSzPts val="2050"/>
              <a:buFont typeface="Quattrocento Sans"/>
              <a:buChar char="⚫"/>
            </a:pPr>
            <a:r>
              <a:rPr lang="en-US" sz="2300">
                <a:solidFill>
                  <a:schemeClr val="dk1"/>
                </a:solidFill>
                <a:latin typeface="Times New Roman"/>
                <a:ea typeface="Times New Roman"/>
                <a:cs typeface="Times New Roman"/>
                <a:sym typeface="Times New Roman"/>
              </a:rPr>
              <a:t>Mostly open source, Non-relational, Next Generation data base</a:t>
            </a:r>
            <a:endParaRPr sz="2300">
              <a:solidFill>
                <a:schemeClr val="dk1"/>
              </a:solidFill>
              <a:latin typeface="Times New Roman"/>
              <a:ea typeface="Times New Roman"/>
              <a:cs typeface="Times New Roman"/>
              <a:sym typeface="Times New Roman"/>
            </a:endParaRPr>
          </a:p>
          <a:p>
            <a:pPr indent="0" lvl="0" marL="457200" marR="0" rtl="0" algn="just">
              <a:lnSpc>
                <a:spcPct val="110208"/>
              </a:lnSpc>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229234" lvl="0" marL="561340" marR="5080" rtl="0" algn="just">
              <a:lnSpc>
                <a:spcPct val="70000"/>
              </a:lnSpc>
              <a:spcBef>
                <a:spcPts val="630"/>
              </a:spcBef>
              <a:spcAft>
                <a:spcPts val="0"/>
              </a:spcAft>
              <a:buClr>
                <a:srgbClr val="9B2C1F"/>
              </a:buClr>
              <a:buSzPts val="2050"/>
              <a:buFont typeface="Quattrocento Sans"/>
              <a:buChar char="⚫"/>
            </a:pPr>
            <a:r>
              <a:rPr lang="en-US" sz="2300">
                <a:solidFill>
                  <a:srgbClr val="D24717"/>
                </a:solidFill>
                <a:latin typeface="Times New Roman"/>
                <a:ea typeface="Times New Roman"/>
                <a:cs typeface="Times New Roman"/>
                <a:sym typeface="Times New Roman"/>
              </a:rPr>
              <a:t>Schema Free: </a:t>
            </a:r>
            <a:r>
              <a:rPr lang="en-US" sz="2300">
                <a:solidFill>
                  <a:schemeClr val="dk1"/>
                </a:solidFill>
                <a:latin typeface="Times New Roman"/>
                <a:ea typeface="Times New Roman"/>
                <a:cs typeface="Times New Roman"/>
                <a:sym typeface="Times New Roman"/>
              </a:rPr>
              <a:t>Do not require sort of definition of the schema of the  data, no requirement to design the tables and pushing the data to it,  free from joins</a:t>
            </a:r>
            <a:endParaRPr sz="2300">
              <a:solidFill>
                <a:schemeClr val="dk1"/>
              </a:solidFill>
              <a:latin typeface="Times New Roman"/>
              <a:ea typeface="Times New Roman"/>
              <a:cs typeface="Times New Roman"/>
              <a:sym typeface="Times New Roman"/>
            </a:endParaRPr>
          </a:p>
          <a:p>
            <a:pPr indent="-245109" lvl="0" marL="561340" marR="5080" rtl="0" algn="just">
              <a:lnSpc>
                <a:spcPct val="70000"/>
              </a:lnSpc>
              <a:spcBef>
                <a:spcPts val="630"/>
              </a:spcBef>
              <a:spcAft>
                <a:spcPts val="0"/>
              </a:spcAft>
              <a:buClr>
                <a:schemeClr val="dk1"/>
              </a:buClr>
              <a:buSzPts val="2300"/>
              <a:buFont typeface="Times New Roman"/>
              <a:buChar char="⚫"/>
            </a:pPr>
            <a:r>
              <a:t/>
            </a:r>
            <a:endParaRPr sz="2300">
              <a:solidFill>
                <a:schemeClr val="dk1"/>
              </a:solidFill>
              <a:latin typeface="Times New Roman"/>
              <a:ea typeface="Times New Roman"/>
              <a:cs typeface="Times New Roman"/>
              <a:sym typeface="Times New Roman"/>
            </a:endParaRPr>
          </a:p>
          <a:p>
            <a:pPr indent="-229234" lvl="0" marL="561340" marR="86360" rtl="0" algn="just">
              <a:lnSpc>
                <a:spcPct val="70000"/>
              </a:lnSpc>
              <a:spcBef>
                <a:spcPts val="395"/>
              </a:spcBef>
              <a:spcAft>
                <a:spcPts val="0"/>
              </a:spcAft>
              <a:buClr>
                <a:srgbClr val="9B2C1F"/>
              </a:buClr>
              <a:buSzPts val="2050"/>
              <a:buFont typeface="Quattrocento Sans"/>
              <a:buChar char="⚫"/>
            </a:pPr>
            <a:r>
              <a:rPr lang="en-US" sz="2300">
                <a:solidFill>
                  <a:srgbClr val="D24717"/>
                </a:solidFill>
                <a:latin typeface="Times New Roman"/>
                <a:ea typeface="Times New Roman"/>
                <a:cs typeface="Times New Roman"/>
                <a:sym typeface="Times New Roman"/>
              </a:rPr>
              <a:t>Scaling : </a:t>
            </a:r>
            <a:r>
              <a:rPr lang="en-US" sz="2300">
                <a:solidFill>
                  <a:schemeClr val="dk1"/>
                </a:solidFill>
                <a:latin typeface="Times New Roman"/>
                <a:ea typeface="Times New Roman"/>
                <a:cs typeface="Times New Roman"/>
                <a:sym typeface="Times New Roman"/>
              </a:rPr>
              <a:t>Horizontal Scaling, Implemented on commodity hardware  which has separate RAM and disk</a:t>
            </a:r>
            <a:endParaRPr sz="2300">
              <a:solidFill>
                <a:schemeClr val="dk1"/>
              </a:solidFill>
              <a:latin typeface="Times New Roman"/>
              <a:ea typeface="Times New Roman"/>
              <a:cs typeface="Times New Roman"/>
              <a:sym typeface="Times New Roman"/>
            </a:endParaRPr>
          </a:p>
          <a:p>
            <a:pPr indent="0" lvl="0" marL="457200" marR="86360" rtl="0" algn="just">
              <a:lnSpc>
                <a:spcPct val="70000"/>
              </a:lnSpc>
              <a:spcBef>
                <a:spcPts val="395"/>
              </a:spcBef>
              <a:spcAft>
                <a:spcPts val="0"/>
              </a:spcAft>
              <a:buNone/>
            </a:pPr>
            <a:r>
              <a:t/>
            </a:r>
            <a:endParaRPr sz="2300">
              <a:solidFill>
                <a:schemeClr val="dk1"/>
              </a:solidFill>
              <a:latin typeface="Times New Roman"/>
              <a:ea typeface="Times New Roman"/>
              <a:cs typeface="Times New Roman"/>
              <a:sym typeface="Times New Roman"/>
            </a:endParaRPr>
          </a:p>
          <a:p>
            <a:pPr indent="-229234" lvl="0" marL="561340" marR="232409" rtl="0" algn="just">
              <a:lnSpc>
                <a:spcPct val="70000"/>
              </a:lnSpc>
              <a:spcBef>
                <a:spcPts val="409"/>
              </a:spcBef>
              <a:spcAft>
                <a:spcPts val="0"/>
              </a:spcAft>
              <a:buClr>
                <a:srgbClr val="9B2C1F"/>
              </a:buClr>
              <a:buSzPts val="2050"/>
              <a:buFont typeface="Quattrocento Sans"/>
              <a:buChar char="⚫"/>
            </a:pPr>
            <a:r>
              <a:rPr lang="en-US" sz="2300">
                <a:solidFill>
                  <a:srgbClr val="D24717"/>
                </a:solidFill>
                <a:latin typeface="Times New Roman"/>
                <a:ea typeface="Times New Roman"/>
                <a:cs typeface="Times New Roman"/>
                <a:sym typeface="Times New Roman"/>
              </a:rPr>
              <a:t>Distributed architecture </a:t>
            </a:r>
            <a:r>
              <a:rPr lang="en-US" sz="2300">
                <a:solidFill>
                  <a:schemeClr val="dk1"/>
                </a:solidFill>
                <a:latin typeface="Times New Roman"/>
                <a:ea typeface="Times New Roman"/>
                <a:cs typeface="Times New Roman"/>
                <a:sym typeface="Times New Roman"/>
              </a:rPr>
              <a:t>and works on multiple processors to give  high performance</a:t>
            </a:r>
            <a:endParaRPr/>
          </a:p>
          <a:p>
            <a:pPr indent="-229234" lvl="0" marL="561340" marR="0" rtl="0" algn="just">
              <a:lnSpc>
                <a:spcPct val="90833"/>
              </a:lnSpc>
              <a:spcBef>
                <a:spcPts val="0"/>
              </a:spcBef>
              <a:spcAft>
                <a:spcPts val="0"/>
              </a:spcAft>
              <a:buClr>
                <a:srgbClr val="9B2C1F"/>
              </a:buClr>
              <a:buSzPts val="2050"/>
              <a:buFont typeface="Quattrocento Sans"/>
              <a:buChar char="⚫"/>
            </a:pPr>
            <a:r>
              <a:rPr lang="en-US" sz="2300">
                <a:solidFill>
                  <a:schemeClr val="dk1"/>
                </a:solidFill>
                <a:latin typeface="Times New Roman"/>
                <a:ea typeface="Times New Roman"/>
                <a:cs typeface="Times New Roman"/>
                <a:sym typeface="Times New Roman"/>
              </a:rPr>
              <a:t>Replication support.</a:t>
            </a:r>
            <a:endParaRPr sz="2300">
              <a:solidFill>
                <a:schemeClr val="dk1"/>
              </a:solidFill>
              <a:latin typeface="Times New Roman"/>
              <a:ea typeface="Times New Roman"/>
              <a:cs typeface="Times New Roman"/>
              <a:sym typeface="Times New Roman"/>
            </a:endParaRPr>
          </a:p>
          <a:p>
            <a:pPr indent="-245109" lvl="0" marL="561340" marR="0" rtl="0" algn="just">
              <a:lnSpc>
                <a:spcPct val="90833"/>
              </a:lnSpc>
              <a:spcBef>
                <a:spcPts val="0"/>
              </a:spcBef>
              <a:spcAft>
                <a:spcPts val="0"/>
              </a:spcAft>
              <a:buClr>
                <a:schemeClr val="dk1"/>
              </a:buClr>
              <a:buSzPts val="2300"/>
              <a:buFont typeface="Times New Roman"/>
              <a:buChar char="⚫"/>
            </a:pPr>
            <a:r>
              <a:rPr lang="en-US" sz="2400">
                <a:solidFill>
                  <a:schemeClr val="dk1"/>
                </a:solidFill>
                <a:latin typeface="Times New Roman"/>
                <a:ea typeface="Times New Roman"/>
                <a:cs typeface="Times New Roman"/>
                <a:sym typeface="Times New Roman"/>
              </a:rPr>
              <a:t>Relax one or more of the ACID properties(Atomicity, Consistency,Isolation, Durability) but guarantees BASE.</a:t>
            </a:r>
            <a:endParaRPr sz="2300">
              <a:solidFill>
                <a:schemeClr val="dk1"/>
              </a:solidFill>
              <a:latin typeface="Times New Roman"/>
              <a:ea typeface="Times New Roman"/>
              <a:cs typeface="Times New Roman"/>
              <a:sym typeface="Times New Roman"/>
            </a:endParaRPr>
          </a:p>
          <a:p>
            <a:pPr indent="0" lvl="0" marL="0" marR="0" rtl="0" algn="just">
              <a:lnSpc>
                <a:spcPct val="110416"/>
              </a:lnSpc>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229234" lvl="1" marL="561340" marR="0" rtl="0" algn="just">
              <a:lnSpc>
                <a:spcPct val="101041"/>
              </a:lnSpc>
              <a:spcBef>
                <a:spcPts val="0"/>
              </a:spcBef>
              <a:spcAft>
                <a:spcPts val="0"/>
              </a:spcAft>
              <a:buClr>
                <a:srgbClr val="9B2C1F"/>
              </a:buClr>
              <a:buSzPts val="2050"/>
              <a:buFont typeface="Quattrocento Sans"/>
              <a:buChar char="⚫"/>
            </a:pPr>
            <a:r>
              <a:rPr b="0" i="0" lang="en-US" sz="2300" u="none" cap="none" strike="noStrike">
                <a:solidFill>
                  <a:schemeClr val="dk1"/>
                </a:solidFill>
                <a:latin typeface="Times New Roman"/>
                <a:ea typeface="Times New Roman"/>
                <a:cs typeface="Times New Roman"/>
                <a:sym typeface="Times New Roman"/>
              </a:rPr>
              <a:t>No join operations </a:t>
            </a:r>
            <a:endParaRPr/>
          </a:p>
          <a:p>
            <a:pPr indent="-229234" lvl="1" marL="561340" marR="0" rtl="0" algn="just">
              <a:lnSpc>
                <a:spcPct val="110416"/>
              </a:lnSpc>
              <a:spcBef>
                <a:spcPts val="0"/>
              </a:spcBef>
              <a:spcAft>
                <a:spcPts val="0"/>
              </a:spcAft>
              <a:buClr>
                <a:srgbClr val="9B2C1F"/>
              </a:buClr>
              <a:buSzPts val="2050"/>
              <a:buFont typeface="Quattrocento Sans"/>
              <a:buChar char="⚫"/>
            </a:pPr>
            <a:r>
              <a:rPr b="0" i="0" lang="en-US" sz="2300" u="none" cap="none" strike="noStrike">
                <a:solidFill>
                  <a:schemeClr val="dk1"/>
                </a:solidFill>
                <a:latin typeface="Times New Roman"/>
                <a:ea typeface="Times New Roman"/>
                <a:cs typeface="Times New Roman"/>
                <a:sym typeface="Times New Roman"/>
              </a:rPr>
              <a:t>No referential integrity constraints across partitions.</a:t>
            </a:r>
            <a:endParaRPr/>
          </a:p>
          <a:p>
            <a:pPr indent="0" lvl="0" marL="0" marR="0" rtl="0" algn="just">
              <a:spcBef>
                <a:spcPts val="0"/>
              </a:spcBef>
              <a:spcAft>
                <a:spcPts val="0"/>
              </a:spcAft>
              <a:buClr>
                <a:schemeClr val="dk1"/>
              </a:buClr>
              <a:buSzPts val="2300"/>
              <a:buFont typeface="Libre Franklin"/>
              <a:buNone/>
            </a:pPr>
            <a:r>
              <a:t/>
            </a:r>
            <a:endParaRPr sz="2300">
              <a:solidFill>
                <a:schemeClr val="dk1"/>
              </a:solidFill>
              <a:latin typeface="Libre Franklin"/>
              <a:ea typeface="Libre Franklin"/>
              <a:cs typeface="Libre Franklin"/>
              <a:sym typeface="Libre Franklin"/>
            </a:endParaRPr>
          </a:p>
        </p:txBody>
      </p:sp>
      <p:sp>
        <p:nvSpPr>
          <p:cNvPr id="335" name="Google Shape;335;p2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pic>
        <p:nvPicPr>
          <p:cNvPr id="340" name="Google Shape;340;p35"/>
          <p:cNvPicPr preferRelativeResize="0"/>
          <p:nvPr/>
        </p:nvPicPr>
        <p:blipFill rotWithShape="1">
          <a:blip r:embed="rId3">
            <a:alphaModFix/>
          </a:blip>
          <a:srcRect b="0" l="0" r="0" t="0"/>
          <a:stretch/>
        </p:blipFill>
        <p:spPr>
          <a:xfrm>
            <a:off x="124333" y="60050"/>
            <a:ext cx="9019667" cy="6699789"/>
          </a:xfrm>
          <a:prstGeom prst="rect">
            <a:avLst/>
          </a:prstGeom>
          <a:noFill/>
          <a:ln>
            <a:noFill/>
          </a:ln>
        </p:spPr>
      </p:pic>
      <p:sp>
        <p:nvSpPr>
          <p:cNvPr id="341" name="Google Shape;341;p35"/>
          <p:cNvSpPr txBox="1"/>
          <p:nvPr>
            <p:ph type="title"/>
          </p:nvPr>
        </p:nvSpPr>
        <p:spPr>
          <a:xfrm>
            <a:off x="710818" y="315703"/>
            <a:ext cx="517525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NoSQL Business Drivers</a:t>
            </a:r>
            <a:endParaRPr sz="4000"/>
          </a:p>
        </p:txBody>
      </p:sp>
      <p:sp>
        <p:nvSpPr>
          <p:cNvPr id="342" name="Google Shape;342;p35"/>
          <p:cNvSpPr txBox="1"/>
          <p:nvPr/>
        </p:nvSpPr>
        <p:spPr>
          <a:xfrm>
            <a:off x="3960114" y="3284346"/>
            <a:ext cx="1680210" cy="6965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4400">
                <a:solidFill>
                  <a:schemeClr val="dk1"/>
                </a:solidFill>
                <a:latin typeface="Times New Roman"/>
                <a:ea typeface="Times New Roman"/>
                <a:cs typeface="Times New Roman"/>
                <a:sym typeface="Times New Roman"/>
              </a:rPr>
              <a:t>RDBMS</a:t>
            </a:r>
            <a:endParaRPr sz="4400">
              <a:solidFill>
                <a:schemeClr val="dk1"/>
              </a:solidFill>
              <a:latin typeface="Times New Roman"/>
              <a:ea typeface="Times New Roman"/>
              <a:cs typeface="Times New Roman"/>
              <a:sym typeface="Times New Roman"/>
            </a:endParaRPr>
          </a:p>
        </p:txBody>
      </p:sp>
      <p:sp>
        <p:nvSpPr>
          <p:cNvPr id="343" name="Google Shape;343;p35"/>
          <p:cNvSpPr txBox="1"/>
          <p:nvPr/>
        </p:nvSpPr>
        <p:spPr>
          <a:xfrm>
            <a:off x="6021704" y="3573271"/>
            <a:ext cx="85979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FFFFFF"/>
                </a:solidFill>
                <a:latin typeface="Times New Roman"/>
                <a:ea typeface="Times New Roman"/>
                <a:cs typeface="Times New Roman"/>
                <a:sym typeface="Times New Roman"/>
              </a:rPr>
              <a:t>Variability</a:t>
            </a:r>
            <a:endParaRPr sz="1500">
              <a:solidFill>
                <a:schemeClr val="dk1"/>
              </a:solidFill>
              <a:latin typeface="Times New Roman"/>
              <a:ea typeface="Times New Roman"/>
              <a:cs typeface="Times New Roman"/>
              <a:sym typeface="Times New Roman"/>
            </a:endParaRPr>
          </a:p>
        </p:txBody>
      </p:sp>
      <p:sp>
        <p:nvSpPr>
          <p:cNvPr id="344" name="Google Shape;344;p35"/>
          <p:cNvSpPr txBox="1"/>
          <p:nvPr/>
        </p:nvSpPr>
        <p:spPr>
          <a:xfrm>
            <a:off x="4511802" y="5225288"/>
            <a:ext cx="5778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FFFFFF"/>
                </a:solidFill>
                <a:latin typeface="Times New Roman"/>
                <a:ea typeface="Times New Roman"/>
                <a:cs typeface="Times New Roman"/>
                <a:sym typeface="Times New Roman"/>
              </a:rPr>
              <a:t>Agility</a:t>
            </a:r>
            <a:endParaRPr sz="1500">
              <a:solidFill>
                <a:schemeClr val="dk1"/>
              </a:solidFill>
              <a:latin typeface="Times New Roman"/>
              <a:ea typeface="Times New Roman"/>
              <a:cs typeface="Times New Roman"/>
              <a:sym typeface="Times New Roman"/>
            </a:endParaRPr>
          </a:p>
        </p:txBody>
      </p:sp>
      <p:sp>
        <p:nvSpPr>
          <p:cNvPr id="345" name="Google Shape;345;p35"/>
          <p:cNvSpPr txBox="1"/>
          <p:nvPr/>
        </p:nvSpPr>
        <p:spPr>
          <a:xfrm>
            <a:off x="2835655" y="3573271"/>
            <a:ext cx="62611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FFFFFF"/>
                </a:solidFill>
                <a:latin typeface="Times New Roman"/>
                <a:ea typeface="Times New Roman"/>
                <a:cs typeface="Times New Roman"/>
                <a:sym typeface="Times New Roman"/>
              </a:rPr>
              <a:t>Volume</a:t>
            </a:r>
            <a:endParaRPr sz="1500">
              <a:solidFill>
                <a:schemeClr val="dk1"/>
              </a:solidFill>
              <a:latin typeface="Times New Roman"/>
              <a:ea typeface="Times New Roman"/>
              <a:cs typeface="Times New Roman"/>
              <a:sym typeface="Times New Roman"/>
            </a:endParaRPr>
          </a:p>
        </p:txBody>
      </p:sp>
      <p:sp>
        <p:nvSpPr>
          <p:cNvPr id="346" name="Google Shape;346;p35"/>
          <p:cNvSpPr/>
          <p:nvPr/>
        </p:nvSpPr>
        <p:spPr>
          <a:xfrm>
            <a:off x="914400" y="1447800"/>
            <a:ext cx="7772400" cy="4572000"/>
          </a:xfrm>
          <a:custGeom>
            <a:rect b="b" l="l" r="r" t="t"/>
            <a:pathLst>
              <a:path extrusionOk="0" h="4572000" w="7772400">
                <a:moveTo>
                  <a:pt x="0" y="4572000"/>
                </a:moveTo>
                <a:lnTo>
                  <a:pt x="7772400" y="4572000"/>
                </a:lnTo>
                <a:lnTo>
                  <a:pt x="7772400" y="0"/>
                </a:lnTo>
                <a:lnTo>
                  <a:pt x="0" y="0"/>
                </a:lnTo>
                <a:lnTo>
                  <a:pt x="0" y="45720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47" name="Google Shape;347;p35"/>
          <p:cNvSpPr txBox="1"/>
          <p:nvPr/>
        </p:nvSpPr>
        <p:spPr>
          <a:xfrm>
            <a:off x="826081" y="3377300"/>
            <a:ext cx="1608600" cy="5670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Speed &amp;</a:t>
            </a:r>
            <a:endParaRPr sz="1800">
              <a:solidFill>
                <a:schemeClr val="dk1"/>
              </a:solidFill>
              <a:latin typeface="Times New Roman"/>
              <a:ea typeface="Times New Roman"/>
              <a:cs typeface="Times New Roman"/>
              <a:sym typeface="Times New Roman"/>
            </a:endParaRPr>
          </a:p>
          <a:p>
            <a:pPr indent="0" lvl="0" marL="0" marR="5715" rtl="0" algn="r">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Complexity</a:t>
            </a:r>
            <a:endParaRPr sz="1800">
              <a:solidFill>
                <a:schemeClr val="dk1"/>
              </a:solidFill>
              <a:latin typeface="Times New Roman"/>
              <a:ea typeface="Times New Roman"/>
              <a:cs typeface="Times New Roman"/>
              <a:sym typeface="Times New Roman"/>
            </a:endParaRPr>
          </a:p>
        </p:txBody>
      </p:sp>
      <p:sp>
        <p:nvSpPr>
          <p:cNvPr id="348" name="Google Shape;348;p35"/>
          <p:cNvSpPr txBox="1"/>
          <p:nvPr/>
        </p:nvSpPr>
        <p:spPr>
          <a:xfrm>
            <a:off x="4464558" y="1685290"/>
            <a:ext cx="1802130" cy="490220"/>
          </a:xfrm>
          <a:prstGeom prst="rect">
            <a:avLst/>
          </a:prstGeom>
          <a:noFill/>
          <a:ln>
            <a:noFill/>
          </a:ln>
        </p:spPr>
        <p:txBody>
          <a:bodyPr anchorCtr="0" anchor="t" bIns="0" lIns="0" spcFirstLastPara="1" rIns="0" wrap="square" tIns="12700">
            <a:spAutoFit/>
          </a:bodyPr>
          <a:lstStyle/>
          <a:p>
            <a:pPr indent="0" lvl="0" marL="961389" marR="0" rtl="0" algn="l">
              <a:lnSpc>
                <a:spcPct val="111666"/>
              </a:lnSpc>
              <a:spcBef>
                <a:spcPts val="0"/>
              </a:spcBef>
              <a:spcAft>
                <a:spcPts val="0"/>
              </a:spcAft>
              <a:buNone/>
            </a:pPr>
            <a:r>
              <a:rPr lang="en-US" sz="1800">
                <a:solidFill>
                  <a:schemeClr val="dk1"/>
                </a:solidFill>
                <a:latin typeface="Times New Roman"/>
                <a:ea typeface="Times New Roman"/>
                <a:cs typeface="Times New Roman"/>
                <a:sym typeface="Times New Roman"/>
              </a:rPr>
              <a:t>Real Time</a:t>
            </a:r>
            <a:endParaRPr sz="1800">
              <a:solidFill>
                <a:schemeClr val="dk1"/>
              </a:solidFill>
              <a:latin typeface="Times New Roman"/>
              <a:ea typeface="Times New Roman"/>
              <a:cs typeface="Times New Roman"/>
              <a:sym typeface="Times New Roman"/>
            </a:endParaRPr>
          </a:p>
          <a:p>
            <a:pPr indent="0" lvl="0" marL="12700" marR="0" rtl="0" algn="l">
              <a:lnSpc>
                <a:spcPct val="110000"/>
              </a:lnSpc>
              <a:spcBef>
                <a:spcPts val="0"/>
              </a:spcBef>
              <a:spcAft>
                <a:spcPts val="0"/>
              </a:spcAft>
              <a:buNone/>
            </a:pPr>
            <a:r>
              <a:rPr b="1" lang="en-US" sz="1500">
                <a:solidFill>
                  <a:srgbClr val="FFFFFF"/>
                </a:solidFill>
                <a:latin typeface="Times New Roman"/>
                <a:ea typeface="Times New Roman"/>
                <a:cs typeface="Times New Roman"/>
                <a:sym typeface="Times New Roman"/>
              </a:rPr>
              <a:t>Velocity</a:t>
            </a:r>
            <a:endParaRPr sz="1500">
              <a:solidFill>
                <a:schemeClr val="dk1"/>
              </a:solidFill>
              <a:latin typeface="Times New Roman"/>
              <a:ea typeface="Times New Roman"/>
              <a:cs typeface="Times New Roman"/>
              <a:sym typeface="Times New Roman"/>
            </a:endParaRPr>
          </a:p>
        </p:txBody>
      </p:sp>
      <p:sp>
        <p:nvSpPr>
          <p:cNvPr id="349" name="Google Shape;349;p35"/>
          <p:cNvSpPr txBox="1"/>
          <p:nvPr/>
        </p:nvSpPr>
        <p:spPr>
          <a:xfrm>
            <a:off x="7090024" y="3377300"/>
            <a:ext cx="11397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Schema</a:t>
            </a:r>
            <a:endParaRPr sz="1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Definition</a:t>
            </a:r>
            <a:endParaRPr sz="1800">
              <a:solidFill>
                <a:schemeClr val="dk1"/>
              </a:solidFill>
              <a:latin typeface="Times New Roman"/>
              <a:ea typeface="Times New Roman"/>
              <a:cs typeface="Times New Roman"/>
              <a:sym typeface="Times New Roman"/>
            </a:endParaRPr>
          </a:p>
        </p:txBody>
      </p:sp>
      <p:sp>
        <p:nvSpPr>
          <p:cNvPr id="350" name="Google Shape;350;p35"/>
          <p:cNvSpPr txBox="1"/>
          <p:nvPr/>
        </p:nvSpPr>
        <p:spPr>
          <a:xfrm>
            <a:off x="5489826" y="5130175"/>
            <a:ext cx="1680300" cy="28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Complex  queries</a:t>
            </a:r>
            <a:endParaRPr sz="1800">
              <a:solidFill>
                <a:schemeClr val="dk1"/>
              </a:solidFill>
              <a:latin typeface="Times New Roman"/>
              <a:ea typeface="Times New Roman"/>
              <a:cs typeface="Times New Roman"/>
              <a:sym typeface="Times New Roman"/>
            </a:endParaRPr>
          </a:p>
        </p:txBody>
      </p:sp>
      <p:sp>
        <p:nvSpPr>
          <p:cNvPr id="351" name="Google Shape;351;p3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8"/>
          <p:cNvSpPr txBox="1"/>
          <p:nvPr>
            <p:ph type="title"/>
          </p:nvPr>
        </p:nvSpPr>
        <p:spPr>
          <a:xfrm>
            <a:off x="548943" y="101803"/>
            <a:ext cx="85317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CAP Theorem(Brewer’s Theorem)</a:t>
            </a:r>
            <a:endParaRPr sz="4000"/>
          </a:p>
        </p:txBody>
      </p:sp>
      <p:sp>
        <p:nvSpPr>
          <p:cNvPr id="358" name="Google Shape;358;p28"/>
          <p:cNvSpPr/>
          <p:nvPr/>
        </p:nvSpPr>
        <p:spPr>
          <a:xfrm>
            <a:off x="4495800" y="838200"/>
            <a:ext cx="4343400" cy="5161646"/>
          </a:xfrm>
          <a:custGeom>
            <a:rect b="b" l="l" r="r" t="t"/>
            <a:pathLst>
              <a:path extrusionOk="0" h="5562600" w="4343400">
                <a:moveTo>
                  <a:pt x="0" y="5562600"/>
                </a:moveTo>
                <a:lnTo>
                  <a:pt x="4343400" y="5562600"/>
                </a:lnTo>
                <a:lnTo>
                  <a:pt x="4343400" y="0"/>
                </a:lnTo>
                <a:lnTo>
                  <a:pt x="0" y="0"/>
                </a:lnTo>
                <a:lnTo>
                  <a:pt x="0" y="55626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sp>
        <p:nvSpPr>
          <p:cNvPr id="359" name="Google Shape;359;p28"/>
          <p:cNvSpPr txBox="1"/>
          <p:nvPr/>
        </p:nvSpPr>
        <p:spPr>
          <a:xfrm>
            <a:off x="4052451" y="1008099"/>
            <a:ext cx="4700100" cy="4855500"/>
          </a:xfrm>
          <a:prstGeom prst="rect">
            <a:avLst/>
          </a:prstGeom>
          <a:noFill/>
          <a:ln>
            <a:noFill/>
          </a:ln>
        </p:spPr>
        <p:txBody>
          <a:bodyPr anchorCtr="0" anchor="t" bIns="0" lIns="0" spcFirstLastPara="1" rIns="0" wrap="square" tIns="92075">
            <a:spAutoFit/>
          </a:bodyPr>
          <a:lstStyle/>
          <a:p>
            <a:pPr indent="0" lvl="0" marL="457200" marR="5080" rtl="0" algn="just">
              <a:lnSpc>
                <a:spcPct val="80000"/>
              </a:lnSpc>
              <a:spcBef>
                <a:spcPts val="0"/>
              </a:spcBef>
              <a:spcAft>
                <a:spcPts val="0"/>
              </a:spcAft>
              <a:buNone/>
            </a:pPr>
            <a:r>
              <a:rPr lang="en-US" sz="2200">
                <a:solidFill>
                  <a:schemeClr val="dk1"/>
                </a:solidFill>
                <a:latin typeface="Times New Roman"/>
                <a:ea typeface="Times New Roman"/>
                <a:cs typeface="Times New Roman"/>
                <a:sym typeface="Times New Roman"/>
              </a:rPr>
              <a:t>Three properties of a   distributed system (sharing data)</a:t>
            </a:r>
            <a:endParaRPr sz="2200">
              <a:solidFill>
                <a:schemeClr val="dk1"/>
              </a:solidFill>
              <a:latin typeface="Times New Roman"/>
              <a:ea typeface="Times New Roman"/>
              <a:cs typeface="Times New Roman"/>
              <a:sym typeface="Times New Roman"/>
            </a:endParaRPr>
          </a:p>
          <a:p>
            <a:pPr indent="0" lvl="0" marL="457200" marR="5080" rtl="0" algn="just">
              <a:lnSpc>
                <a:spcPct val="8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229234" lvl="1" marL="561340" marR="200025" rtl="0" algn="just">
              <a:lnSpc>
                <a:spcPct val="80000"/>
              </a:lnSpc>
              <a:spcBef>
                <a:spcPts val="420"/>
              </a:spcBef>
              <a:spcAft>
                <a:spcPts val="0"/>
              </a:spcAft>
              <a:buClr>
                <a:srgbClr val="9B2C1F"/>
              </a:buClr>
              <a:buSzPts val="2050"/>
              <a:buFont typeface="Quattrocento Sans"/>
              <a:buChar char="⚫"/>
            </a:pPr>
            <a:r>
              <a:rPr b="1" i="0" lang="en-US" sz="2200" u="none" cap="none" strike="noStrike">
                <a:solidFill>
                  <a:srgbClr val="FF0000"/>
                </a:solidFill>
                <a:latin typeface="Times New Roman"/>
                <a:ea typeface="Times New Roman"/>
                <a:cs typeface="Times New Roman"/>
                <a:sym typeface="Times New Roman"/>
              </a:rPr>
              <a:t>Consistency</a:t>
            </a:r>
            <a:r>
              <a:rPr b="0" i="0" lang="en-US" sz="2200" u="none" cap="none" strike="noStrike">
                <a:solidFill>
                  <a:schemeClr val="dk1"/>
                </a:solidFill>
                <a:latin typeface="Times New Roman"/>
                <a:ea typeface="Times New Roman"/>
                <a:cs typeface="Times New Roman"/>
                <a:sym typeface="Times New Roman"/>
              </a:rPr>
              <a:t>: Guarantees all  storage and their replicated  nodes have the same data at the  same time.</a:t>
            </a:r>
            <a:endParaRPr b="0" i="0" sz="2200" u="none" cap="none" strike="noStrike">
              <a:solidFill>
                <a:schemeClr val="dk1"/>
              </a:solidFill>
              <a:latin typeface="Times New Roman"/>
              <a:ea typeface="Times New Roman"/>
              <a:cs typeface="Times New Roman"/>
              <a:sym typeface="Times New Roman"/>
            </a:endParaRPr>
          </a:p>
          <a:p>
            <a:pPr indent="-229234" lvl="1" marL="561340" marR="94615" rtl="0" algn="just">
              <a:lnSpc>
                <a:spcPct val="80000"/>
              </a:lnSpc>
              <a:spcBef>
                <a:spcPts val="395"/>
              </a:spcBef>
              <a:spcAft>
                <a:spcPts val="0"/>
              </a:spcAft>
              <a:buClr>
                <a:srgbClr val="9B2C1F"/>
              </a:buClr>
              <a:buSzPts val="2050"/>
              <a:buFont typeface="Quattrocento Sans"/>
              <a:buChar char="⚫"/>
            </a:pPr>
            <a:r>
              <a:rPr b="1" i="0" lang="en-US" sz="2200" u="none" cap="none" strike="noStrike">
                <a:solidFill>
                  <a:srgbClr val="FF0000"/>
                </a:solidFill>
                <a:latin typeface="Times New Roman"/>
                <a:ea typeface="Times New Roman"/>
                <a:cs typeface="Times New Roman"/>
                <a:sym typeface="Times New Roman"/>
              </a:rPr>
              <a:t>Availability</a:t>
            </a:r>
            <a:r>
              <a:rPr b="1"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Times New Roman"/>
                <a:ea typeface="Times New Roman"/>
                <a:cs typeface="Times New Roman"/>
                <a:sym typeface="Times New Roman"/>
              </a:rPr>
              <a:t>Every reads and  writes are guaranteed to receive  a success or failure response.</a:t>
            </a:r>
            <a:endParaRPr b="0" i="0" sz="2200" u="none" cap="none" strike="noStrike">
              <a:solidFill>
                <a:schemeClr val="dk1"/>
              </a:solidFill>
              <a:latin typeface="Times New Roman"/>
              <a:ea typeface="Times New Roman"/>
              <a:cs typeface="Times New Roman"/>
              <a:sym typeface="Times New Roman"/>
            </a:endParaRPr>
          </a:p>
          <a:p>
            <a:pPr indent="-229234" lvl="1" marL="561340" marR="121285" rtl="0" algn="just">
              <a:lnSpc>
                <a:spcPct val="80000"/>
              </a:lnSpc>
              <a:spcBef>
                <a:spcPts val="409"/>
              </a:spcBef>
              <a:spcAft>
                <a:spcPts val="0"/>
              </a:spcAft>
              <a:buClr>
                <a:srgbClr val="9B2C1F"/>
              </a:buClr>
              <a:buSzPts val="2050"/>
              <a:buFont typeface="Quattrocento Sans"/>
              <a:buChar char="⚫"/>
            </a:pPr>
            <a:r>
              <a:rPr b="1" i="0" lang="en-US" sz="2200" u="none" cap="none" strike="noStrike">
                <a:solidFill>
                  <a:srgbClr val="FF0000"/>
                </a:solidFill>
                <a:latin typeface="Times New Roman"/>
                <a:ea typeface="Times New Roman"/>
                <a:cs typeface="Times New Roman"/>
                <a:sym typeface="Times New Roman"/>
              </a:rPr>
              <a:t>Partition-tolerance</a:t>
            </a:r>
            <a:r>
              <a:rPr b="1" i="0" lang="en-US" sz="22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Times New Roman"/>
                <a:ea typeface="Times New Roman"/>
                <a:cs typeface="Times New Roman"/>
                <a:sym typeface="Times New Roman"/>
              </a:rPr>
              <a:t>System  properties (consistency and/or  availability) hold even when  network failures, prevent some  machines from communicating  with others, (system continue to  operate).</a:t>
            </a:r>
            <a:endParaRPr b="0" i="0" sz="2200" u="none" cap="none" strike="noStrike">
              <a:solidFill>
                <a:schemeClr val="dk1"/>
              </a:solidFill>
              <a:latin typeface="Times New Roman"/>
              <a:ea typeface="Times New Roman"/>
              <a:cs typeface="Times New Roman"/>
              <a:sym typeface="Times New Roman"/>
            </a:endParaRPr>
          </a:p>
        </p:txBody>
      </p:sp>
      <p:sp>
        <p:nvSpPr>
          <p:cNvPr id="360" name="Google Shape;360;p2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pic>
        <p:nvPicPr>
          <p:cNvPr id="361" name="Google Shape;361;p28"/>
          <p:cNvPicPr preferRelativeResize="0"/>
          <p:nvPr/>
        </p:nvPicPr>
        <p:blipFill rotWithShape="1">
          <a:blip r:embed="rId3">
            <a:alphaModFix/>
          </a:blip>
          <a:srcRect b="0" l="0" r="0" t="0"/>
          <a:stretch/>
        </p:blipFill>
        <p:spPr>
          <a:xfrm>
            <a:off x="796619" y="1812155"/>
            <a:ext cx="3414327" cy="32137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type="title"/>
          </p:nvPr>
        </p:nvSpPr>
        <p:spPr>
          <a:xfrm>
            <a:off x="993453" y="688975"/>
            <a:ext cx="19428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Libre Franklin"/>
              <a:buNone/>
            </a:pPr>
            <a:r>
              <a:rPr lang="en-US" sz="4000">
                <a:solidFill>
                  <a:srgbClr val="D24717"/>
                </a:solidFill>
              </a:rPr>
              <a:t>DBMS</a:t>
            </a:r>
            <a:endParaRPr sz="4000"/>
          </a:p>
        </p:txBody>
      </p:sp>
      <p:sp>
        <p:nvSpPr>
          <p:cNvPr id="127" name="Google Shape;127;p3"/>
          <p:cNvSpPr txBox="1"/>
          <p:nvPr/>
        </p:nvSpPr>
        <p:spPr>
          <a:xfrm>
            <a:off x="609600" y="1447800"/>
            <a:ext cx="3886200" cy="48780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12050">
            <a:spAutoFit/>
          </a:bodyPr>
          <a:lstStyle/>
          <a:p>
            <a:pPr indent="0" lvl="0" marL="0" marR="605790" rtl="0" algn="just">
              <a:lnSpc>
                <a:spcPct val="120000"/>
              </a:lnSpc>
              <a:spcBef>
                <a:spcPts val="0"/>
              </a:spcBef>
              <a:spcAft>
                <a:spcPts val="0"/>
              </a:spcAft>
              <a:buNone/>
            </a:pPr>
            <a:r>
              <a:rPr b="0" i="0" lang="en-US" sz="2600" u="none" cap="none" strike="noStrike">
                <a:solidFill>
                  <a:schemeClr val="dk1"/>
                </a:solidFill>
                <a:latin typeface="Times New Roman"/>
                <a:ea typeface="Times New Roman"/>
                <a:cs typeface="Times New Roman"/>
                <a:sym typeface="Times New Roman"/>
              </a:rPr>
              <a:t>DBMS or Database  Management System is a </a:t>
            </a:r>
            <a:r>
              <a:rPr b="0" i="0" lang="en-US" sz="2600" u="none" cap="none" strike="noStrike">
                <a:solidFill>
                  <a:srgbClr val="D24717"/>
                </a:solidFill>
                <a:latin typeface="Times New Roman"/>
                <a:ea typeface="Times New Roman"/>
                <a:cs typeface="Times New Roman"/>
                <a:sym typeface="Times New Roman"/>
              </a:rPr>
              <a:t>software application </a:t>
            </a:r>
            <a:r>
              <a:rPr b="0" i="0" lang="en-US" sz="2600" u="none" cap="none" strike="noStrike">
                <a:solidFill>
                  <a:schemeClr val="dk1"/>
                </a:solidFill>
                <a:latin typeface="Times New Roman"/>
                <a:ea typeface="Times New Roman"/>
                <a:cs typeface="Times New Roman"/>
                <a:sym typeface="Times New Roman"/>
              </a:rPr>
              <a:t>used to  access, create, and manage  databases.</a:t>
            </a:r>
            <a:endParaRPr b="0" i="0" sz="2600" u="none" cap="none" strike="noStrike">
              <a:solidFill>
                <a:schemeClr val="dk1"/>
              </a:solidFill>
              <a:latin typeface="Times New Roman"/>
              <a:ea typeface="Times New Roman"/>
              <a:cs typeface="Times New Roman"/>
              <a:sym typeface="Times New Roman"/>
            </a:endParaRPr>
          </a:p>
          <a:p>
            <a:pPr indent="-274320" lvl="0" marL="365125" marR="187960" rtl="0" algn="l">
              <a:lnSpc>
                <a:spcPct val="100000"/>
              </a:lnSpc>
              <a:spcBef>
                <a:spcPts val="495"/>
              </a:spcBef>
              <a:spcAft>
                <a:spcPts val="0"/>
              </a:spcAft>
              <a:buClr>
                <a:srgbClr val="D24717"/>
              </a:buClr>
              <a:buSzPts val="2200"/>
              <a:buFont typeface="Quattrocento Sans"/>
              <a:buChar char="⚫"/>
            </a:pPr>
            <a:r>
              <a:rPr b="0" i="0" lang="en-US" sz="2600" u="none" cap="none" strike="noStrike">
                <a:solidFill>
                  <a:schemeClr val="dk1"/>
                </a:solidFill>
                <a:latin typeface="Times New Roman"/>
                <a:ea typeface="Times New Roman"/>
                <a:cs typeface="Times New Roman"/>
                <a:sym typeface="Times New Roman"/>
              </a:rPr>
              <a:t>A DBMS consists of a group  of commands to manipulate  the database and acts as an  interface between the end-  users and the database.</a:t>
            </a:r>
            <a:endParaRPr b="0" i="0" sz="2600" u="none" cap="none" strike="noStrike">
              <a:solidFill>
                <a:schemeClr val="dk1"/>
              </a:solidFill>
              <a:latin typeface="Times New Roman"/>
              <a:ea typeface="Times New Roman"/>
              <a:cs typeface="Times New Roman"/>
              <a:sym typeface="Times New Roman"/>
            </a:endParaRPr>
          </a:p>
        </p:txBody>
      </p:sp>
      <p:pic>
        <p:nvPicPr>
          <p:cNvPr id="128" name="Google Shape;128;p3"/>
          <p:cNvPicPr preferRelativeResize="0"/>
          <p:nvPr/>
        </p:nvPicPr>
        <p:blipFill rotWithShape="1">
          <a:blip r:embed="rId3">
            <a:alphaModFix/>
          </a:blip>
          <a:srcRect b="0" l="0" r="0" t="0"/>
          <a:stretch/>
        </p:blipFill>
        <p:spPr>
          <a:xfrm>
            <a:off x="4900644" y="1063411"/>
            <a:ext cx="3862356" cy="3886200"/>
          </a:xfrm>
          <a:prstGeom prst="rect">
            <a:avLst/>
          </a:prstGeom>
          <a:noFill/>
          <a:ln>
            <a:noFill/>
          </a:ln>
        </p:spPr>
      </p:pic>
      <p:sp>
        <p:nvSpPr>
          <p:cNvPr id="129" name="Google Shape;129;p3"/>
          <p:cNvSpPr txBox="1"/>
          <p:nvPr/>
        </p:nvSpPr>
        <p:spPr>
          <a:xfrm>
            <a:off x="4648200" y="5373471"/>
            <a:ext cx="4114800" cy="291900"/>
          </a:xfrm>
          <a:prstGeom prst="rect">
            <a:avLst/>
          </a:prstGeom>
          <a:noFill/>
          <a:ln cap="flat" cmpd="sng" w="9525">
            <a:solidFill>
              <a:srgbClr val="C00000"/>
            </a:solidFill>
            <a:prstDash val="solid"/>
            <a:round/>
            <a:headEnd len="sm" w="sm" type="none"/>
            <a:tailEnd len="sm" w="sm" type="none"/>
          </a:ln>
        </p:spPr>
        <p:txBody>
          <a:bodyPr anchorCtr="0" anchor="t" bIns="0" lIns="0" spcFirstLastPara="1" rIns="0" wrap="square" tIns="14600">
            <a:spAutoFit/>
          </a:bodyPr>
          <a:lstStyle/>
          <a:p>
            <a:pPr indent="0" lvl="0" marL="92075" marR="446405" rtl="0" algn="l">
              <a:lnSpc>
                <a:spcPct val="10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30" name="Google Shape;130;p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993444" y="688974"/>
            <a:ext cx="488696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Brewer’s CAP Theorem</a:t>
            </a:r>
            <a:endParaRPr sz="4000">
              <a:latin typeface="Arial"/>
              <a:ea typeface="Arial"/>
              <a:cs typeface="Arial"/>
              <a:sym typeface="Arial"/>
            </a:endParaRPr>
          </a:p>
        </p:txBody>
      </p:sp>
      <p:grpSp>
        <p:nvGrpSpPr>
          <p:cNvPr id="367" name="Google Shape;367;p32"/>
          <p:cNvGrpSpPr/>
          <p:nvPr/>
        </p:nvGrpSpPr>
        <p:grpSpPr>
          <a:xfrm>
            <a:off x="838200" y="1447800"/>
            <a:ext cx="7848600" cy="4876800"/>
            <a:chOff x="838200" y="1447800"/>
            <a:chExt cx="7848600" cy="4876800"/>
          </a:xfrm>
        </p:grpSpPr>
        <p:sp>
          <p:nvSpPr>
            <p:cNvPr id="368" name="Google Shape;368;p32"/>
            <p:cNvSpPr/>
            <p:nvPr/>
          </p:nvSpPr>
          <p:spPr>
            <a:xfrm>
              <a:off x="838200" y="1447800"/>
              <a:ext cx="7848600" cy="4876800"/>
            </a:xfrm>
            <a:custGeom>
              <a:rect b="b" l="l" r="r" t="t"/>
              <a:pathLst>
                <a:path extrusionOk="0" h="4876800" w="7848600">
                  <a:moveTo>
                    <a:pt x="0" y="4876800"/>
                  </a:moveTo>
                  <a:lnTo>
                    <a:pt x="7848600" y="4876800"/>
                  </a:lnTo>
                  <a:lnTo>
                    <a:pt x="7848600" y="0"/>
                  </a:lnTo>
                  <a:lnTo>
                    <a:pt x="0" y="0"/>
                  </a:lnTo>
                  <a:lnTo>
                    <a:pt x="0" y="4876800"/>
                  </a:lnTo>
                  <a:close/>
                </a:path>
              </a:pathLst>
            </a:custGeom>
            <a:noFill/>
            <a:ln cap="flat" cmpd="sng" w="9525">
              <a:solidFill>
                <a:srgbClr val="DF6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69" name="Google Shape;369;p32"/>
            <p:cNvSpPr/>
            <p:nvPr/>
          </p:nvSpPr>
          <p:spPr>
            <a:xfrm>
              <a:off x="2514600" y="2057400"/>
              <a:ext cx="4038600" cy="3429000"/>
            </a:xfrm>
            <a:custGeom>
              <a:rect b="b" l="l" r="r" t="t"/>
              <a:pathLst>
                <a:path extrusionOk="0" h="3429000" w="4038600">
                  <a:moveTo>
                    <a:pt x="2019300" y="0"/>
                  </a:moveTo>
                  <a:lnTo>
                    <a:pt x="0" y="3429000"/>
                  </a:lnTo>
                  <a:lnTo>
                    <a:pt x="4038600" y="3429000"/>
                  </a:lnTo>
                  <a:lnTo>
                    <a:pt x="20193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70" name="Google Shape;370;p32"/>
            <p:cNvSpPr/>
            <p:nvPr/>
          </p:nvSpPr>
          <p:spPr>
            <a:xfrm>
              <a:off x="2514600" y="2057400"/>
              <a:ext cx="4038600" cy="3429000"/>
            </a:xfrm>
            <a:custGeom>
              <a:rect b="b" l="l" r="r" t="t"/>
              <a:pathLst>
                <a:path extrusionOk="0" h="3429000" w="4038600">
                  <a:moveTo>
                    <a:pt x="0" y="3429000"/>
                  </a:moveTo>
                  <a:lnTo>
                    <a:pt x="2019300" y="0"/>
                  </a:lnTo>
                  <a:lnTo>
                    <a:pt x="4038600" y="3429000"/>
                  </a:lnTo>
                  <a:lnTo>
                    <a:pt x="0" y="34290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71" name="Google Shape;371;p32"/>
            <p:cNvSpPr/>
            <p:nvPr/>
          </p:nvSpPr>
          <p:spPr>
            <a:xfrm>
              <a:off x="4191000" y="1447800"/>
              <a:ext cx="609600" cy="685800"/>
            </a:xfrm>
            <a:custGeom>
              <a:rect b="b" l="l" r="r" t="t"/>
              <a:pathLst>
                <a:path extrusionOk="0" h="685800" w="609600">
                  <a:moveTo>
                    <a:pt x="304800" y="0"/>
                  </a:moveTo>
                  <a:lnTo>
                    <a:pt x="259772" y="3718"/>
                  </a:lnTo>
                  <a:lnTo>
                    <a:pt x="216792" y="14519"/>
                  </a:lnTo>
                  <a:lnTo>
                    <a:pt x="176330" y="31873"/>
                  </a:lnTo>
                  <a:lnTo>
                    <a:pt x="138860" y="55248"/>
                  </a:lnTo>
                  <a:lnTo>
                    <a:pt x="104853" y="84114"/>
                  </a:lnTo>
                  <a:lnTo>
                    <a:pt x="74783" y="117941"/>
                  </a:lnTo>
                  <a:lnTo>
                    <a:pt x="49120" y="156196"/>
                  </a:lnTo>
                  <a:lnTo>
                    <a:pt x="28338" y="198351"/>
                  </a:lnTo>
                  <a:lnTo>
                    <a:pt x="12909" y="243873"/>
                  </a:lnTo>
                  <a:lnTo>
                    <a:pt x="3306" y="292233"/>
                  </a:lnTo>
                  <a:lnTo>
                    <a:pt x="0" y="342900"/>
                  </a:lnTo>
                  <a:lnTo>
                    <a:pt x="3306" y="393566"/>
                  </a:lnTo>
                  <a:lnTo>
                    <a:pt x="12909" y="441926"/>
                  </a:lnTo>
                  <a:lnTo>
                    <a:pt x="28338" y="487448"/>
                  </a:lnTo>
                  <a:lnTo>
                    <a:pt x="49120" y="529603"/>
                  </a:lnTo>
                  <a:lnTo>
                    <a:pt x="74783" y="567858"/>
                  </a:lnTo>
                  <a:lnTo>
                    <a:pt x="104853" y="601685"/>
                  </a:lnTo>
                  <a:lnTo>
                    <a:pt x="138860" y="630551"/>
                  </a:lnTo>
                  <a:lnTo>
                    <a:pt x="176330" y="653926"/>
                  </a:lnTo>
                  <a:lnTo>
                    <a:pt x="216792" y="671280"/>
                  </a:lnTo>
                  <a:lnTo>
                    <a:pt x="259772" y="682081"/>
                  </a:lnTo>
                  <a:lnTo>
                    <a:pt x="304800" y="685800"/>
                  </a:lnTo>
                  <a:lnTo>
                    <a:pt x="349827" y="682081"/>
                  </a:lnTo>
                  <a:lnTo>
                    <a:pt x="392807" y="671280"/>
                  </a:lnTo>
                  <a:lnTo>
                    <a:pt x="433269" y="653926"/>
                  </a:lnTo>
                  <a:lnTo>
                    <a:pt x="470739" y="630551"/>
                  </a:lnTo>
                  <a:lnTo>
                    <a:pt x="504746" y="601685"/>
                  </a:lnTo>
                  <a:lnTo>
                    <a:pt x="534816" y="567858"/>
                  </a:lnTo>
                  <a:lnTo>
                    <a:pt x="560479" y="529603"/>
                  </a:lnTo>
                  <a:lnTo>
                    <a:pt x="581261" y="487448"/>
                  </a:lnTo>
                  <a:lnTo>
                    <a:pt x="596690" y="441926"/>
                  </a:lnTo>
                  <a:lnTo>
                    <a:pt x="606293" y="393566"/>
                  </a:lnTo>
                  <a:lnTo>
                    <a:pt x="609600" y="342900"/>
                  </a:lnTo>
                  <a:lnTo>
                    <a:pt x="606293" y="292233"/>
                  </a:lnTo>
                  <a:lnTo>
                    <a:pt x="596690" y="243873"/>
                  </a:lnTo>
                  <a:lnTo>
                    <a:pt x="581261" y="198351"/>
                  </a:lnTo>
                  <a:lnTo>
                    <a:pt x="560479" y="156196"/>
                  </a:lnTo>
                  <a:lnTo>
                    <a:pt x="534816" y="117941"/>
                  </a:lnTo>
                  <a:lnTo>
                    <a:pt x="504746" y="84114"/>
                  </a:lnTo>
                  <a:lnTo>
                    <a:pt x="470739" y="55248"/>
                  </a:lnTo>
                  <a:lnTo>
                    <a:pt x="433269" y="31873"/>
                  </a:lnTo>
                  <a:lnTo>
                    <a:pt x="392807" y="14519"/>
                  </a:lnTo>
                  <a:lnTo>
                    <a:pt x="349827" y="3718"/>
                  </a:lnTo>
                  <a:lnTo>
                    <a:pt x="3048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72" name="Google Shape;372;p32"/>
            <p:cNvSpPr/>
            <p:nvPr/>
          </p:nvSpPr>
          <p:spPr>
            <a:xfrm>
              <a:off x="4191000" y="1447800"/>
              <a:ext cx="609600" cy="685800"/>
            </a:xfrm>
            <a:custGeom>
              <a:rect b="b" l="l" r="r" t="t"/>
              <a:pathLst>
                <a:path extrusionOk="0" h="685800" w="609600">
                  <a:moveTo>
                    <a:pt x="0" y="342900"/>
                  </a:moveTo>
                  <a:lnTo>
                    <a:pt x="3306" y="292233"/>
                  </a:lnTo>
                  <a:lnTo>
                    <a:pt x="12909" y="243873"/>
                  </a:lnTo>
                  <a:lnTo>
                    <a:pt x="28338" y="198351"/>
                  </a:lnTo>
                  <a:lnTo>
                    <a:pt x="49120" y="156196"/>
                  </a:lnTo>
                  <a:lnTo>
                    <a:pt x="74783" y="117941"/>
                  </a:lnTo>
                  <a:lnTo>
                    <a:pt x="104853" y="84114"/>
                  </a:lnTo>
                  <a:lnTo>
                    <a:pt x="138860" y="55248"/>
                  </a:lnTo>
                  <a:lnTo>
                    <a:pt x="176330" y="31873"/>
                  </a:lnTo>
                  <a:lnTo>
                    <a:pt x="216792" y="14519"/>
                  </a:lnTo>
                  <a:lnTo>
                    <a:pt x="259772" y="3718"/>
                  </a:lnTo>
                  <a:lnTo>
                    <a:pt x="304800" y="0"/>
                  </a:lnTo>
                  <a:lnTo>
                    <a:pt x="349827" y="3718"/>
                  </a:lnTo>
                  <a:lnTo>
                    <a:pt x="392807" y="14519"/>
                  </a:lnTo>
                  <a:lnTo>
                    <a:pt x="433269" y="31873"/>
                  </a:lnTo>
                  <a:lnTo>
                    <a:pt x="470739" y="55248"/>
                  </a:lnTo>
                  <a:lnTo>
                    <a:pt x="504746" y="84114"/>
                  </a:lnTo>
                  <a:lnTo>
                    <a:pt x="534816" y="117941"/>
                  </a:lnTo>
                  <a:lnTo>
                    <a:pt x="560479" y="156196"/>
                  </a:lnTo>
                  <a:lnTo>
                    <a:pt x="581261" y="198351"/>
                  </a:lnTo>
                  <a:lnTo>
                    <a:pt x="596690" y="243873"/>
                  </a:lnTo>
                  <a:lnTo>
                    <a:pt x="606293" y="292233"/>
                  </a:lnTo>
                  <a:lnTo>
                    <a:pt x="609600" y="342900"/>
                  </a:lnTo>
                  <a:lnTo>
                    <a:pt x="606293" y="393566"/>
                  </a:lnTo>
                  <a:lnTo>
                    <a:pt x="596690" y="441926"/>
                  </a:lnTo>
                  <a:lnTo>
                    <a:pt x="581261" y="487448"/>
                  </a:lnTo>
                  <a:lnTo>
                    <a:pt x="560479" y="529603"/>
                  </a:lnTo>
                  <a:lnTo>
                    <a:pt x="534816" y="567858"/>
                  </a:lnTo>
                  <a:lnTo>
                    <a:pt x="504746" y="601685"/>
                  </a:lnTo>
                  <a:lnTo>
                    <a:pt x="470739" y="630551"/>
                  </a:lnTo>
                  <a:lnTo>
                    <a:pt x="433269" y="653926"/>
                  </a:lnTo>
                  <a:lnTo>
                    <a:pt x="392807" y="671280"/>
                  </a:lnTo>
                  <a:lnTo>
                    <a:pt x="349827" y="682081"/>
                  </a:lnTo>
                  <a:lnTo>
                    <a:pt x="304800" y="685800"/>
                  </a:lnTo>
                  <a:lnTo>
                    <a:pt x="259772" y="682081"/>
                  </a:lnTo>
                  <a:lnTo>
                    <a:pt x="216792" y="671280"/>
                  </a:lnTo>
                  <a:lnTo>
                    <a:pt x="176330" y="653926"/>
                  </a:lnTo>
                  <a:lnTo>
                    <a:pt x="138860" y="630551"/>
                  </a:lnTo>
                  <a:lnTo>
                    <a:pt x="104853" y="601685"/>
                  </a:lnTo>
                  <a:lnTo>
                    <a:pt x="74783" y="567858"/>
                  </a:lnTo>
                  <a:lnTo>
                    <a:pt x="49120" y="529603"/>
                  </a:lnTo>
                  <a:lnTo>
                    <a:pt x="28338" y="487448"/>
                  </a:lnTo>
                  <a:lnTo>
                    <a:pt x="12909" y="441926"/>
                  </a:lnTo>
                  <a:lnTo>
                    <a:pt x="3306" y="393566"/>
                  </a:lnTo>
                  <a:lnTo>
                    <a:pt x="0" y="3429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73" name="Google Shape;373;p32"/>
          <p:cNvSpPr txBox="1"/>
          <p:nvPr/>
        </p:nvSpPr>
        <p:spPr>
          <a:xfrm>
            <a:off x="4413250" y="1609090"/>
            <a:ext cx="1663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FF"/>
                </a:solidFill>
                <a:latin typeface="Times New Roman"/>
                <a:ea typeface="Times New Roman"/>
                <a:cs typeface="Times New Roman"/>
                <a:sym typeface="Times New Roman"/>
              </a:rPr>
              <a:t>C</a:t>
            </a:r>
            <a:endParaRPr sz="1800">
              <a:solidFill>
                <a:schemeClr val="dk1"/>
              </a:solidFill>
              <a:latin typeface="Times New Roman"/>
              <a:ea typeface="Times New Roman"/>
              <a:cs typeface="Times New Roman"/>
              <a:sym typeface="Times New Roman"/>
            </a:endParaRPr>
          </a:p>
        </p:txBody>
      </p:sp>
      <p:grpSp>
        <p:nvGrpSpPr>
          <p:cNvPr id="374" name="Google Shape;374;p32"/>
          <p:cNvGrpSpPr/>
          <p:nvPr/>
        </p:nvGrpSpPr>
        <p:grpSpPr>
          <a:xfrm>
            <a:off x="6477000" y="5029200"/>
            <a:ext cx="609600" cy="685800"/>
            <a:chOff x="6477000" y="5029200"/>
            <a:chExt cx="609600" cy="685800"/>
          </a:xfrm>
        </p:grpSpPr>
        <p:sp>
          <p:nvSpPr>
            <p:cNvPr id="375" name="Google Shape;375;p32"/>
            <p:cNvSpPr/>
            <p:nvPr/>
          </p:nvSpPr>
          <p:spPr>
            <a:xfrm>
              <a:off x="6477000" y="5029200"/>
              <a:ext cx="609600" cy="685800"/>
            </a:xfrm>
            <a:custGeom>
              <a:rect b="b" l="l" r="r" t="t"/>
              <a:pathLst>
                <a:path extrusionOk="0" h="685800" w="609600">
                  <a:moveTo>
                    <a:pt x="304800" y="0"/>
                  </a:moveTo>
                  <a:lnTo>
                    <a:pt x="259772" y="3718"/>
                  </a:lnTo>
                  <a:lnTo>
                    <a:pt x="216792" y="14519"/>
                  </a:lnTo>
                  <a:lnTo>
                    <a:pt x="176330" y="31873"/>
                  </a:lnTo>
                  <a:lnTo>
                    <a:pt x="138860" y="55248"/>
                  </a:lnTo>
                  <a:lnTo>
                    <a:pt x="104853" y="84114"/>
                  </a:lnTo>
                  <a:lnTo>
                    <a:pt x="74783" y="117941"/>
                  </a:lnTo>
                  <a:lnTo>
                    <a:pt x="49120" y="156196"/>
                  </a:lnTo>
                  <a:lnTo>
                    <a:pt x="28338" y="198351"/>
                  </a:lnTo>
                  <a:lnTo>
                    <a:pt x="12909" y="243873"/>
                  </a:lnTo>
                  <a:lnTo>
                    <a:pt x="3306" y="292233"/>
                  </a:lnTo>
                  <a:lnTo>
                    <a:pt x="0" y="342900"/>
                  </a:lnTo>
                  <a:lnTo>
                    <a:pt x="3306" y="393566"/>
                  </a:lnTo>
                  <a:lnTo>
                    <a:pt x="12909" y="441926"/>
                  </a:lnTo>
                  <a:lnTo>
                    <a:pt x="28338" y="487448"/>
                  </a:lnTo>
                  <a:lnTo>
                    <a:pt x="49120" y="529603"/>
                  </a:lnTo>
                  <a:lnTo>
                    <a:pt x="74783" y="567858"/>
                  </a:lnTo>
                  <a:lnTo>
                    <a:pt x="104853" y="601685"/>
                  </a:lnTo>
                  <a:lnTo>
                    <a:pt x="138860" y="630551"/>
                  </a:lnTo>
                  <a:lnTo>
                    <a:pt x="176330" y="653926"/>
                  </a:lnTo>
                  <a:lnTo>
                    <a:pt x="216792" y="671280"/>
                  </a:lnTo>
                  <a:lnTo>
                    <a:pt x="259772" y="682081"/>
                  </a:lnTo>
                  <a:lnTo>
                    <a:pt x="304800" y="685800"/>
                  </a:lnTo>
                  <a:lnTo>
                    <a:pt x="349827" y="682081"/>
                  </a:lnTo>
                  <a:lnTo>
                    <a:pt x="392807" y="671280"/>
                  </a:lnTo>
                  <a:lnTo>
                    <a:pt x="433269" y="653926"/>
                  </a:lnTo>
                  <a:lnTo>
                    <a:pt x="470739" y="630551"/>
                  </a:lnTo>
                  <a:lnTo>
                    <a:pt x="504746" y="601685"/>
                  </a:lnTo>
                  <a:lnTo>
                    <a:pt x="534816" y="567858"/>
                  </a:lnTo>
                  <a:lnTo>
                    <a:pt x="560479" y="529603"/>
                  </a:lnTo>
                  <a:lnTo>
                    <a:pt x="581261" y="487448"/>
                  </a:lnTo>
                  <a:lnTo>
                    <a:pt x="596690" y="441926"/>
                  </a:lnTo>
                  <a:lnTo>
                    <a:pt x="606293" y="393566"/>
                  </a:lnTo>
                  <a:lnTo>
                    <a:pt x="609600" y="342900"/>
                  </a:lnTo>
                  <a:lnTo>
                    <a:pt x="606293" y="292233"/>
                  </a:lnTo>
                  <a:lnTo>
                    <a:pt x="596690" y="243873"/>
                  </a:lnTo>
                  <a:lnTo>
                    <a:pt x="581261" y="198351"/>
                  </a:lnTo>
                  <a:lnTo>
                    <a:pt x="560479" y="156196"/>
                  </a:lnTo>
                  <a:lnTo>
                    <a:pt x="534816" y="117941"/>
                  </a:lnTo>
                  <a:lnTo>
                    <a:pt x="504746" y="84114"/>
                  </a:lnTo>
                  <a:lnTo>
                    <a:pt x="470739" y="55248"/>
                  </a:lnTo>
                  <a:lnTo>
                    <a:pt x="433269" y="31873"/>
                  </a:lnTo>
                  <a:lnTo>
                    <a:pt x="392807" y="14519"/>
                  </a:lnTo>
                  <a:lnTo>
                    <a:pt x="349827" y="3718"/>
                  </a:lnTo>
                  <a:lnTo>
                    <a:pt x="3048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76" name="Google Shape;376;p32"/>
            <p:cNvSpPr/>
            <p:nvPr/>
          </p:nvSpPr>
          <p:spPr>
            <a:xfrm>
              <a:off x="6477000" y="5029200"/>
              <a:ext cx="609600" cy="685800"/>
            </a:xfrm>
            <a:custGeom>
              <a:rect b="b" l="l" r="r" t="t"/>
              <a:pathLst>
                <a:path extrusionOk="0" h="685800" w="609600">
                  <a:moveTo>
                    <a:pt x="0" y="342900"/>
                  </a:moveTo>
                  <a:lnTo>
                    <a:pt x="3306" y="292233"/>
                  </a:lnTo>
                  <a:lnTo>
                    <a:pt x="12909" y="243873"/>
                  </a:lnTo>
                  <a:lnTo>
                    <a:pt x="28338" y="198351"/>
                  </a:lnTo>
                  <a:lnTo>
                    <a:pt x="49120" y="156196"/>
                  </a:lnTo>
                  <a:lnTo>
                    <a:pt x="74783" y="117941"/>
                  </a:lnTo>
                  <a:lnTo>
                    <a:pt x="104853" y="84114"/>
                  </a:lnTo>
                  <a:lnTo>
                    <a:pt x="138860" y="55248"/>
                  </a:lnTo>
                  <a:lnTo>
                    <a:pt x="176330" y="31873"/>
                  </a:lnTo>
                  <a:lnTo>
                    <a:pt x="216792" y="14519"/>
                  </a:lnTo>
                  <a:lnTo>
                    <a:pt x="259772" y="3718"/>
                  </a:lnTo>
                  <a:lnTo>
                    <a:pt x="304800" y="0"/>
                  </a:lnTo>
                  <a:lnTo>
                    <a:pt x="349827" y="3718"/>
                  </a:lnTo>
                  <a:lnTo>
                    <a:pt x="392807" y="14519"/>
                  </a:lnTo>
                  <a:lnTo>
                    <a:pt x="433269" y="31873"/>
                  </a:lnTo>
                  <a:lnTo>
                    <a:pt x="470739" y="55248"/>
                  </a:lnTo>
                  <a:lnTo>
                    <a:pt x="504746" y="84114"/>
                  </a:lnTo>
                  <a:lnTo>
                    <a:pt x="534816" y="117941"/>
                  </a:lnTo>
                  <a:lnTo>
                    <a:pt x="560479" y="156196"/>
                  </a:lnTo>
                  <a:lnTo>
                    <a:pt x="581261" y="198351"/>
                  </a:lnTo>
                  <a:lnTo>
                    <a:pt x="596690" y="243873"/>
                  </a:lnTo>
                  <a:lnTo>
                    <a:pt x="606293" y="292233"/>
                  </a:lnTo>
                  <a:lnTo>
                    <a:pt x="609600" y="342900"/>
                  </a:lnTo>
                  <a:lnTo>
                    <a:pt x="606293" y="393566"/>
                  </a:lnTo>
                  <a:lnTo>
                    <a:pt x="596690" y="441926"/>
                  </a:lnTo>
                  <a:lnTo>
                    <a:pt x="581261" y="487448"/>
                  </a:lnTo>
                  <a:lnTo>
                    <a:pt x="560479" y="529603"/>
                  </a:lnTo>
                  <a:lnTo>
                    <a:pt x="534816" y="567858"/>
                  </a:lnTo>
                  <a:lnTo>
                    <a:pt x="504746" y="601685"/>
                  </a:lnTo>
                  <a:lnTo>
                    <a:pt x="470739" y="630551"/>
                  </a:lnTo>
                  <a:lnTo>
                    <a:pt x="433269" y="653926"/>
                  </a:lnTo>
                  <a:lnTo>
                    <a:pt x="392807" y="671280"/>
                  </a:lnTo>
                  <a:lnTo>
                    <a:pt x="349827" y="682081"/>
                  </a:lnTo>
                  <a:lnTo>
                    <a:pt x="304800" y="685800"/>
                  </a:lnTo>
                  <a:lnTo>
                    <a:pt x="259772" y="682081"/>
                  </a:lnTo>
                  <a:lnTo>
                    <a:pt x="216792" y="671280"/>
                  </a:lnTo>
                  <a:lnTo>
                    <a:pt x="176330" y="653926"/>
                  </a:lnTo>
                  <a:lnTo>
                    <a:pt x="138860" y="630551"/>
                  </a:lnTo>
                  <a:lnTo>
                    <a:pt x="104853" y="601685"/>
                  </a:lnTo>
                  <a:lnTo>
                    <a:pt x="74783" y="567858"/>
                  </a:lnTo>
                  <a:lnTo>
                    <a:pt x="49120" y="529603"/>
                  </a:lnTo>
                  <a:lnTo>
                    <a:pt x="28338" y="487448"/>
                  </a:lnTo>
                  <a:lnTo>
                    <a:pt x="12909" y="441926"/>
                  </a:lnTo>
                  <a:lnTo>
                    <a:pt x="3306" y="393566"/>
                  </a:lnTo>
                  <a:lnTo>
                    <a:pt x="0" y="3429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77" name="Google Shape;377;p32"/>
          <p:cNvSpPr txBox="1"/>
          <p:nvPr/>
        </p:nvSpPr>
        <p:spPr>
          <a:xfrm>
            <a:off x="6708775" y="5191201"/>
            <a:ext cx="1498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FF"/>
                </a:solidFill>
                <a:latin typeface="Times New Roman"/>
                <a:ea typeface="Times New Roman"/>
                <a:cs typeface="Times New Roman"/>
                <a:sym typeface="Times New Roman"/>
              </a:rPr>
              <a:t>P</a:t>
            </a:r>
            <a:endParaRPr sz="1800">
              <a:solidFill>
                <a:schemeClr val="dk1"/>
              </a:solidFill>
              <a:latin typeface="Times New Roman"/>
              <a:ea typeface="Times New Roman"/>
              <a:cs typeface="Times New Roman"/>
              <a:sym typeface="Times New Roman"/>
            </a:endParaRPr>
          </a:p>
        </p:txBody>
      </p:sp>
      <p:grpSp>
        <p:nvGrpSpPr>
          <p:cNvPr id="378" name="Google Shape;378;p32"/>
          <p:cNvGrpSpPr/>
          <p:nvPr/>
        </p:nvGrpSpPr>
        <p:grpSpPr>
          <a:xfrm>
            <a:off x="1981200" y="5029200"/>
            <a:ext cx="609600" cy="685800"/>
            <a:chOff x="1981200" y="5029200"/>
            <a:chExt cx="609600" cy="685800"/>
          </a:xfrm>
        </p:grpSpPr>
        <p:sp>
          <p:nvSpPr>
            <p:cNvPr id="379" name="Google Shape;379;p32"/>
            <p:cNvSpPr/>
            <p:nvPr/>
          </p:nvSpPr>
          <p:spPr>
            <a:xfrm>
              <a:off x="1981200" y="5029200"/>
              <a:ext cx="609600" cy="685800"/>
            </a:xfrm>
            <a:custGeom>
              <a:rect b="b" l="l" r="r" t="t"/>
              <a:pathLst>
                <a:path extrusionOk="0" h="685800" w="609600">
                  <a:moveTo>
                    <a:pt x="304800" y="0"/>
                  </a:moveTo>
                  <a:lnTo>
                    <a:pt x="259772" y="3718"/>
                  </a:lnTo>
                  <a:lnTo>
                    <a:pt x="216792" y="14519"/>
                  </a:lnTo>
                  <a:lnTo>
                    <a:pt x="176330" y="31873"/>
                  </a:lnTo>
                  <a:lnTo>
                    <a:pt x="138860" y="55248"/>
                  </a:lnTo>
                  <a:lnTo>
                    <a:pt x="104853" y="84114"/>
                  </a:lnTo>
                  <a:lnTo>
                    <a:pt x="74783" y="117941"/>
                  </a:lnTo>
                  <a:lnTo>
                    <a:pt x="49120" y="156196"/>
                  </a:lnTo>
                  <a:lnTo>
                    <a:pt x="28338" y="198351"/>
                  </a:lnTo>
                  <a:lnTo>
                    <a:pt x="12909" y="243873"/>
                  </a:lnTo>
                  <a:lnTo>
                    <a:pt x="3306" y="292233"/>
                  </a:lnTo>
                  <a:lnTo>
                    <a:pt x="0" y="342900"/>
                  </a:lnTo>
                  <a:lnTo>
                    <a:pt x="3306" y="393566"/>
                  </a:lnTo>
                  <a:lnTo>
                    <a:pt x="12909" y="441926"/>
                  </a:lnTo>
                  <a:lnTo>
                    <a:pt x="28338" y="487448"/>
                  </a:lnTo>
                  <a:lnTo>
                    <a:pt x="49120" y="529603"/>
                  </a:lnTo>
                  <a:lnTo>
                    <a:pt x="74783" y="567858"/>
                  </a:lnTo>
                  <a:lnTo>
                    <a:pt x="104853" y="601685"/>
                  </a:lnTo>
                  <a:lnTo>
                    <a:pt x="138860" y="630551"/>
                  </a:lnTo>
                  <a:lnTo>
                    <a:pt x="176330" y="653926"/>
                  </a:lnTo>
                  <a:lnTo>
                    <a:pt x="216792" y="671280"/>
                  </a:lnTo>
                  <a:lnTo>
                    <a:pt x="259772" y="682081"/>
                  </a:lnTo>
                  <a:lnTo>
                    <a:pt x="304800" y="685800"/>
                  </a:lnTo>
                  <a:lnTo>
                    <a:pt x="349827" y="682081"/>
                  </a:lnTo>
                  <a:lnTo>
                    <a:pt x="392807" y="671280"/>
                  </a:lnTo>
                  <a:lnTo>
                    <a:pt x="433269" y="653926"/>
                  </a:lnTo>
                  <a:lnTo>
                    <a:pt x="470739" y="630551"/>
                  </a:lnTo>
                  <a:lnTo>
                    <a:pt x="504746" y="601685"/>
                  </a:lnTo>
                  <a:lnTo>
                    <a:pt x="534816" y="567858"/>
                  </a:lnTo>
                  <a:lnTo>
                    <a:pt x="560479" y="529603"/>
                  </a:lnTo>
                  <a:lnTo>
                    <a:pt x="581261" y="487448"/>
                  </a:lnTo>
                  <a:lnTo>
                    <a:pt x="596690" y="441926"/>
                  </a:lnTo>
                  <a:lnTo>
                    <a:pt x="606293" y="393566"/>
                  </a:lnTo>
                  <a:lnTo>
                    <a:pt x="609600" y="342900"/>
                  </a:lnTo>
                  <a:lnTo>
                    <a:pt x="606293" y="292233"/>
                  </a:lnTo>
                  <a:lnTo>
                    <a:pt x="596690" y="243873"/>
                  </a:lnTo>
                  <a:lnTo>
                    <a:pt x="581261" y="198351"/>
                  </a:lnTo>
                  <a:lnTo>
                    <a:pt x="560479" y="156196"/>
                  </a:lnTo>
                  <a:lnTo>
                    <a:pt x="534816" y="117941"/>
                  </a:lnTo>
                  <a:lnTo>
                    <a:pt x="504746" y="84114"/>
                  </a:lnTo>
                  <a:lnTo>
                    <a:pt x="470739" y="55248"/>
                  </a:lnTo>
                  <a:lnTo>
                    <a:pt x="433269" y="31873"/>
                  </a:lnTo>
                  <a:lnTo>
                    <a:pt x="392807" y="14519"/>
                  </a:lnTo>
                  <a:lnTo>
                    <a:pt x="349827" y="3718"/>
                  </a:lnTo>
                  <a:lnTo>
                    <a:pt x="3048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80" name="Google Shape;380;p32"/>
            <p:cNvSpPr/>
            <p:nvPr/>
          </p:nvSpPr>
          <p:spPr>
            <a:xfrm>
              <a:off x="1981200" y="5029200"/>
              <a:ext cx="609600" cy="685800"/>
            </a:xfrm>
            <a:custGeom>
              <a:rect b="b" l="l" r="r" t="t"/>
              <a:pathLst>
                <a:path extrusionOk="0" h="685800" w="609600">
                  <a:moveTo>
                    <a:pt x="0" y="342900"/>
                  </a:moveTo>
                  <a:lnTo>
                    <a:pt x="3306" y="292233"/>
                  </a:lnTo>
                  <a:lnTo>
                    <a:pt x="12909" y="243873"/>
                  </a:lnTo>
                  <a:lnTo>
                    <a:pt x="28338" y="198351"/>
                  </a:lnTo>
                  <a:lnTo>
                    <a:pt x="49120" y="156196"/>
                  </a:lnTo>
                  <a:lnTo>
                    <a:pt x="74783" y="117941"/>
                  </a:lnTo>
                  <a:lnTo>
                    <a:pt x="104853" y="84114"/>
                  </a:lnTo>
                  <a:lnTo>
                    <a:pt x="138860" y="55248"/>
                  </a:lnTo>
                  <a:lnTo>
                    <a:pt x="176330" y="31873"/>
                  </a:lnTo>
                  <a:lnTo>
                    <a:pt x="216792" y="14519"/>
                  </a:lnTo>
                  <a:lnTo>
                    <a:pt x="259772" y="3718"/>
                  </a:lnTo>
                  <a:lnTo>
                    <a:pt x="304800" y="0"/>
                  </a:lnTo>
                  <a:lnTo>
                    <a:pt x="349827" y="3718"/>
                  </a:lnTo>
                  <a:lnTo>
                    <a:pt x="392807" y="14519"/>
                  </a:lnTo>
                  <a:lnTo>
                    <a:pt x="433269" y="31873"/>
                  </a:lnTo>
                  <a:lnTo>
                    <a:pt x="470739" y="55248"/>
                  </a:lnTo>
                  <a:lnTo>
                    <a:pt x="504746" y="84114"/>
                  </a:lnTo>
                  <a:lnTo>
                    <a:pt x="534816" y="117941"/>
                  </a:lnTo>
                  <a:lnTo>
                    <a:pt x="560479" y="156196"/>
                  </a:lnTo>
                  <a:lnTo>
                    <a:pt x="581261" y="198351"/>
                  </a:lnTo>
                  <a:lnTo>
                    <a:pt x="596690" y="243873"/>
                  </a:lnTo>
                  <a:lnTo>
                    <a:pt x="606293" y="292233"/>
                  </a:lnTo>
                  <a:lnTo>
                    <a:pt x="609600" y="342900"/>
                  </a:lnTo>
                  <a:lnTo>
                    <a:pt x="606293" y="393566"/>
                  </a:lnTo>
                  <a:lnTo>
                    <a:pt x="596690" y="441926"/>
                  </a:lnTo>
                  <a:lnTo>
                    <a:pt x="581261" y="487448"/>
                  </a:lnTo>
                  <a:lnTo>
                    <a:pt x="560479" y="529603"/>
                  </a:lnTo>
                  <a:lnTo>
                    <a:pt x="534816" y="567858"/>
                  </a:lnTo>
                  <a:lnTo>
                    <a:pt x="504746" y="601685"/>
                  </a:lnTo>
                  <a:lnTo>
                    <a:pt x="470739" y="630551"/>
                  </a:lnTo>
                  <a:lnTo>
                    <a:pt x="433269" y="653926"/>
                  </a:lnTo>
                  <a:lnTo>
                    <a:pt x="392807" y="671280"/>
                  </a:lnTo>
                  <a:lnTo>
                    <a:pt x="349827" y="682081"/>
                  </a:lnTo>
                  <a:lnTo>
                    <a:pt x="304800" y="685800"/>
                  </a:lnTo>
                  <a:lnTo>
                    <a:pt x="259772" y="682081"/>
                  </a:lnTo>
                  <a:lnTo>
                    <a:pt x="216792" y="671280"/>
                  </a:lnTo>
                  <a:lnTo>
                    <a:pt x="176330" y="653926"/>
                  </a:lnTo>
                  <a:lnTo>
                    <a:pt x="138860" y="630551"/>
                  </a:lnTo>
                  <a:lnTo>
                    <a:pt x="104853" y="601685"/>
                  </a:lnTo>
                  <a:lnTo>
                    <a:pt x="74783" y="567858"/>
                  </a:lnTo>
                  <a:lnTo>
                    <a:pt x="49120" y="529603"/>
                  </a:lnTo>
                  <a:lnTo>
                    <a:pt x="28338" y="487448"/>
                  </a:lnTo>
                  <a:lnTo>
                    <a:pt x="12909" y="441926"/>
                  </a:lnTo>
                  <a:lnTo>
                    <a:pt x="3306" y="393566"/>
                  </a:lnTo>
                  <a:lnTo>
                    <a:pt x="0" y="3429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81" name="Google Shape;381;p32"/>
          <p:cNvSpPr txBox="1"/>
          <p:nvPr/>
        </p:nvSpPr>
        <p:spPr>
          <a:xfrm>
            <a:off x="2197100" y="5191201"/>
            <a:ext cx="17843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FF"/>
                </a:solidFill>
                <a:latin typeface="Times New Roman"/>
                <a:ea typeface="Times New Roman"/>
                <a:cs typeface="Times New Roman"/>
                <a:sym typeface="Times New Roman"/>
              </a:rPr>
              <a:t>A</a:t>
            </a:r>
            <a:endParaRPr sz="1800">
              <a:solidFill>
                <a:schemeClr val="dk1"/>
              </a:solidFill>
              <a:latin typeface="Times New Roman"/>
              <a:ea typeface="Times New Roman"/>
              <a:cs typeface="Times New Roman"/>
              <a:sym typeface="Times New Roman"/>
            </a:endParaRPr>
          </a:p>
        </p:txBody>
      </p:sp>
      <p:sp>
        <p:nvSpPr>
          <p:cNvPr id="382" name="Google Shape;382;p32"/>
          <p:cNvSpPr txBox="1"/>
          <p:nvPr/>
        </p:nvSpPr>
        <p:spPr>
          <a:xfrm>
            <a:off x="5794628" y="2359279"/>
            <a:ext cx="1941830" cy="155003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There is risk of some  data becoming  unavailable.</a:t>
            </a:r>
            <a:endParaRPr sz="2000">
              <a:solidFill>
                <a:schemeClr val="dk1"/>
              </a:solidFill>
              <a:latin typeface="Times New Roman"/>
              <a:ea typeface="Times New Roman"/>
              <a:cs typeface="Times New Roman"/>
              <a:sym typeface="Times New Roman"/>
            </a:endParaRPr>
          </a:p>
          <a:p>
            <a:pPr indent="0" lvl="0" marL="12700" marR="161925" rtl="0" algn="l">
              <a:lnSpc>
                <a:spcPct val="100000"/>
              </a:lnSpc>
              <a:spcBef>
                <a:spcPts val="0"/>
              </a:spcBef>
              <a:spcAft>
                <a:spcPts val="0"/>
              </a:spcAft>
              <a:buNone/>
            </a:pPr>
            <a:r>
              <a:rPr b="1" lang="en-US" sz="2000">
                <a:solidFill>
                  <a:schemeClr val="dk1"/>
                </a:solidFill>
                <a:latin typeface="Times New Roman"/>
                <a:ea typeface="Times New Roman"/>
                <a:cs typeface="Times New Roman"/>
                <a:sym typeface="Times New Roman"/>
              </a:rPr>
              <a:t>EX: Mongo DB,  Hbase, BigTable</a:t>
            </a:r>
            <a:endParaRPr sz="2000">
              <a:solidFill>
                <a:schemeClr val="dk1"/>
              </a:solidFill>
              <a:latin typeface="Times New Roman"/>
              <a:ea typeface="Times New Roman"/>
              <a:cs typeface="Times New Roman"/>
              <a:sym typeface="Times New Roman"/>
            </a:endParaRPr>
          </a:p>
        </p:txBody>
      </p:sp>
      <p:sp>
        <p:nvSpPr>
          <p:cNvPr id="383" name="Google Shape;383;p32"/>
          <p:cNvSpPr txBox="1"/>
          <p:nvPr/>
        </p:nvSpPr>
        <p:spPr>
          <a:xfrm>
            <a:off x="1946529" y="2580258"/>
            <a:ext cx="1440180" cy="1245235"/>
          </a:xfrm>
          <a:prstGeom prst="rect">
            <a:avLst/>
          </a:prstGeom>
          <a:noFill/>
          <a:ln>
            <a:noFill/>
          </a:ln>
        </p:spPr>
        <p:txBody>
          <a:bodyPr anchorCtr="0" anchor="t" bIns="0" lIns="0" spcFirstLastPara="1" rIns="0" wrap="square" tIns="13325">
            <a:spAutoFit/>
          </a:bodyPr>
          <a:lstStyle/>
          <a:p>
            <a:pPr indent="1270" lvl="0" marL="12700" marR="5080" rtl="0" algn="ctr">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Network  problem may  stop the system  </a:t>
            </a:r>
            <a:r>
              <a:rPr b="1" lang="en-US" sz="2000">
                <a:solidFill>
                  <a:schemeClr val="dk1"/>
                </a:solidFill>
                <a:latin typeface="Times New Roman"/>
                <a:ea typeface="Times New Roman"/>
                <a:cs typeface="Times New Roman"/>
                <a:sym typeface="Times New Roman"/>
              </a:rPr>
              <a:t>Ex: RDBMS</a:t>
            </a:r>
            <a:endParaRPr sz="2000">
              <a:solidFill>
                <a:schemeClr val="dk1"/>
              </a:solidFill>
              <a:latin typeface="Times New Roman"/>
              <a:ea typeface="Times New Roman"/>
              <a:cs typeface="Times New Roman"/>
              <a:sym typeface="Times New Roman"/>
            </a:endParaRPr>
          </a:p>
        </p:txBody>
      </p:sp>
      <p:sp>
        <p:nvSpPr>
          <p:cNvPr id="384" name="Google Shape;384;p32"/>
          <p:cNvSpPr txBox="1"/>
          <p:nvPr/>
        </p:nvSpPr>
        <p:spPr>
          <a:xfrm>
            <a:off x="2775966" y="5552643"/>
            <a:ext cx="3515995" cy="635635"/>
          </a:xfrm>
          <a:prstGeom prst="rect">
            <a:avLst/>
          </a:prstGeom>
          <a:noFill/>
          <a:ln>
            <a:noFill/>
          </a:ln>
        </p:spPr>
        <p:txBody>
          <a:bodyPr anchorCtr="0" anchor="t" bIns="0" lIns="0" spcFirstLastPara="1" rIns="0" wrap="square" tIns="12700">
            <a:spAutoFit/>
          </a:bodyPr>
          <a:lstStyle/>
          <a:p>
            <a:pPr indent="-181610" lvl="0" marL="193675" marR="508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Clients may read inconsistent data, we  get back old data. </a:t>
            </a:r>
            <a:r>
              <a:rPr b="1" lang="en-US" sz="2000">
                <a:solidFill>
                  <a:schemeClr val="dk1"/>
                </a:solidFill>
                <a:latin typeface="Times New Roman"/>
                <a:ea typeface="Times New Roman"/>
                <a:cs typeface="Times New Roman"/>
                <a:sym typeface="Times New Roman"/>
              </a:rPr>
              <a:t>Ex: Cassandra</a:t>
            </a:r>
            <a:endParaRPr sz="2000">
              <a:solidFill>
                <a:schemeClr val="dk1"/>
              </a:solidFill>
              <a:latin typeface="Times New Roman"/>
              <a:ea typeface="Times New Roman"/>
              <a:cs typeface="Times New Roman"/>
              <a:sym typeface="Times New Roman"/>
            </a:endParaRPr>
          </a:p>
        </p:txBody>
      </p:sp>
      <p:sp>
        <p:nvSpPr>
          <p:cNvPr id="385" name="Google Shape;385;p3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f202e6c35f_0_55"/>
          <p:cNvSpPr txBox="1"/>
          <p:nvPr>
            <p:ph type="title"/>
          </p:nvPr>
        </p:nvSpPr>
        <p:spPr>
          <a:xfrm>
            <a:off x="1028700" y="685800"/>
            <a:ext cx="7200900" cy="5766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US" sz="1700">
                <a:solidFill>
                  <a:schemeClr val="dk1"/>
                </a:solidFill>
                <a:latin typeface="Arial"/>
                <a:ea typeface="Arial"/>
                <a:cs typeface="Arial"/>
                <a:sym typeface="Arial"/>
              </a:rPr>
              <a:t>Here's how the trade-offs work:</a:t>
            </a:r>
            <a:endParaRPr sz="5000"/>
          </a:p>
        </p:txBody>
      </p:sp>
      <p:sp>
        <p:nvSpPr>
          <p:cNvPr id="393" name="Google Shape;393;g2f202e6c35f_0_55"/>
          <p:cNvSpPr txBox="1"/>
          <p:nvPr>
            <p:ph idx="1" type="body"/>
          </p:nvPr>
        </p:nvSpPr>
        <p:spPr>
          <a:xfrm>
            <a:off x="717000" y="1444325"/>
            <a:ext cx="7824300" cy="4777500"/>
          </a:xfrm>
          <a:prstGeom prst="rect">
            <a:avLst/>
          </a:prstGeom>
        </p:spPr>
        <p:txBody>
          <a:bodyPr anchorCtr="0" anchor="t" bIns="45700" lIns="91425" spcFirstLastPara="1" rIns="91425" wrap="square" tIns="45700">
            <a:normAutofit fontScale="77500" lnSpcReduction="20000"/>
          </a:bodyPr>
          <a:lstStyle/>
          <a:p>
            <a:pPr indent="0" lvl="0" marL="0" rtl="0" algn="l">
              <a:lnSpc>
                <a:spcPct val="115000"/>
              </a:lnSpc>
              <a:spcBef>
                <a:spcPts val="1200"/>
              </a:spcBef>
              <a:spcAft>
                <a:spcPts val="0"/>
              </a:spcAft>
              <a:buClr>
                <a:schemeClr val="dk1"/>
              </a:buClr>
              <a:buSzPct val="60837"/>
              <a:buFont typeface="Arial"/>
              <a:buNone/>
            </a:pPr>
            <a:r>
              <a:t/>
            </a:r>
            <a:endParaRPr sz="1808">
              <a:solidFill>
                <a:schemeClr val="dk1"/>
              </a:solidFill>
              <a:latin typeface="Arial"/>
              <a:ea typeface="Arial"/>
              <a:cs typeface="Arial"/>
              <a:sym typeface="Arial"/>
            </a:endParaRPr>
          </a:p>
          <a:p>
            <a:pPr indent="-332486" lvl="0" marL="457200" rtl="0" algn="just">
              <a:lnSpc>
                <a:spcPct val="115000"/>
              </a:lnSpc>
              <a:spcBef>
                <a:spcPts val="1200"/>
              </a:spcBef>
              <a:spcAft>
                <a:spcPts val="0"/>
              </a:spcAft>
              <a:buClr>
                <a:schemeClr val="dk1"/>
              </a:buClr>
              <a:buSzPct val="100000"/>
              <a:buFont typeface="Arial"/>
              <a:buChar char="●"/>
            </a:pPr>
            <a:r>
              <a:rPr b="1" lang="en-US" sz="2110">
                <a:solidFill>
                  <a:schemeClr val="dk1"/>
                </a:solidFill>
                <a:latin typeface="Arial"/>
                <a:ea typeface="Arial"/>
                <a:cs typeface="Arial"/>
                <a:sym typeface="Arial"/>
              </a:rPr>
              <a:t>Consistency and Availability (CA)</a:t>
            </a:r>
            <a:r>
              <a:rPr lang="en-US" sz="2110">
                <a:solidFill>
                  <a:schemeClr val="dk1"/>
                </a:solidFill>
                <a:latin typeface="Arial"/>
                <a:ea typeface="Arial"/>
                <a:cs typeface="Arial"/>
                <a:sym typeface="Arial"/>
              </a:rPr>
              <a:t>: The system will be consistent and available as long as there are no network partitions. However, it may become unavailable during network partitions to maintain consistency.</a:t>
            </a:r>
            <a:endParaRPr sz="2110">
              <a:solidFill>
                <a:schemeClr val="dk1"/>
              </a:solidFill>
              <a:latin typeface="Arial"/>
              <a:ea typeface="Arial"/>
              <a:cs typeface="Arial"/>
              <a:sym typeface="Arial"/>
            </a:endParaRPr>
          </a:p>
          <a:p>
            <a:pPr indent="0" lvl="0" marL="457200" rtl="0" algn="just">
              <a:lnSpc>
                <a:spcPct val="115000"/>
              </a:lnSpc>
              <a:spcBef>
                <a:spcPts val="1200"/>
              </a:spcBef>
              <a:spcAft>
                <a:spcPts val="0"/>
              </a:spcAft>
              <a:buNone/>
            </a:pPr>
            <a:r>
              <a:t/>
            </a:r>
            <a:endParaRPr sz="2110">
              <a:solidFill>
                <a:schemeClr val="dk1"/>
              </a:solidFill>
              <a:latin typeface="Arial"/>
              <a:ea typeface="Arial"/>
              <a:cs typeface="Arial"/>
              <a:sym typeface="Arial"/>
            </a:endParaRPr>
          </a:p>
          <a:p>
            <a:pPr indent="-332486" lvl="0" marL="457200" rtl="0" algn="just">
              <a:lnSpc>
                <a:spcPct val="115000"/>
              </a:lnSpc>
              <a:spcBef>
                <a:spcPts val="1200"/>
              </a:spcBef>
              <a:spcAft>
                <a:spcPts val="0"/>
              </a:spcAft>
              <a:buClr>
                <a:schemeClr val="dk1"/>
              </a:buClr>
              <a:buSzPct val="100000"/>
              <a:buFont typeface="Arial"/>
              <a:buChar char="●"/>
            </a:pPr>
            <a:r>
              <a:rPr b="1" lang="en-US" sz="2110">
                <a:solidFill>
                  <a:schemeClr val="dk1"/>
                </a:solidFill>
                <a:latin typeface="Arial"/>
                <a:ea typeface="Arial"/>
                <a:cs typeface="Arial"/>
                <a:sym typeface="Arial"/>
              </a:rPr>
              <a:t>Consistency and Partition Tolerance (CP)</a:t>
            </a:r>
            <a:r>
              <a:rPr lang="en-US" sz="2110">
                <a:solidFill>
                  <a:schemeClr val="dk1"/>
                </a:solidFill>
                <a:latin typeface="Arial"/>
                <a:ea typeface="Arial"/>
                <a:cs typeface="Arial"/>
                <a:sym typeface="Arial"/>
              </a:rPr>
              <a:t>: The system will remain consistent and tolerate network partitions but may sacrifice availability. This means that during a partition, some requests may be denied to maintain data consistency.</a:t>
            </a:r>
            <a:endParaRPr sz="2110">
              <a:solidFill>
                <a:schemeClr val="dk1"/>
              </a:solidFill>
              <a:latin typeface="Arial"/>
              <a:ea typeface="Arial"/>
              <a:cs typeface="Arial"/>
              <a:sym typeface="Arial"/>
            </a:endParaRPr>
          </a:p>
          <a:p>
            <a:pPr indent="0" lvl="0" marL="457200" rtl="0" algn="just">
              <a:lnSpc>
                <a:spcPct val="115000"/>
              </a:lnSpc>
              <a:spcBef>
                <a:spcPts val="1200"/>
              </a:spcBef>
              <a:spcAft>
                <a:spcPts val="0"/>
              </a:spcAft>
              <a:buNone/>
            </a:pPr>
            <a:r>
              <a:t/>
            </a:r>
            <a:endParaRPr sz="2110">
              <a:solidFill>
                <a:schemeClr val="dk1"/>
              </a:solidFill>
              <a:latin typeface="Arial"/>
              <a:ea typeface="Arial"/>
              <a:cs typeface="Arial"/>
              <a:sym typeface="Arial"/>
            </a:endParaRPr>
          </a:p>
          <a:p>
            <a:pPr indent="-332486" lvl="0" marL="457200" rtl="0" algn="just">
              <a:lnSpc>
                <a:spcPct val="115000"/>
              </a:lnSpc>
              <a:spcBef>
                <a:spcPts val="1200"/>
              </a:spcBef>
              <a:spcAft>
                <a:spcPts val="0"/>
              </a:spcAft>
              <a:buClr>
                <a:schemeClr val="dk1"/>
              </a:buClr>
              <a:buSzPct val="100000"/>
              <a:buFont typeface="Arial"/>
              <a:buChar char="●"/>
            </a:pPr>
            <a:r>
              <a:rPr b="1" lang="en-US" sz="2110">
                <a:solidFill>
                  <a:schemeClr val="dk1"/>
                </a:solidFill>
                <a:latin typeface="Arial"/>
                <a:ea typeface="Arial"/>
                <a:cs typeface="Arial"/>
                <a:sym typeface="Arial"/>
              </a:rPr>
              <a:t>Availability and Partition Tolerance (AP)</a:t>
            </a:r>
            <a:r>
              <a:rPr lang="en-US" sz="2110">
                <a:solidFill>
                  <a:schemeClr val="dk1"/>
                </a:solidFill>
                <a:latin typeface="Arial"/>
                <a:ea typeface="Arial"/>
                <a:cs typeface="Arial"/>
                <a:sym typeface="Arial"/>
              </a:rPr>
              <a:t>: The system will be available a</a:t>
            </a:r>
            <a:endParaRPr sz="2110">
              <a:solidFill>
                <a:schemeClr val="dk1"/>
              </a:solidFill>
              <a:latin typeface="Arial"/>
              <a:ea typeface="Arial"/>
              <a:cs typeface="Arial"/>
              <a:sym typeface="Arial"/>
            </a:endParaRPr>
          </a:p>
          <a:p>
            <a:pPr indent="0" lvl="0" marL="457200" rtl="0" algn="just">
              <a:lnSpc>
                <a:spcPct val="115000"/>
              </a:lnSpc>
              <a:spcBef>
                <a:spcPts val="1200"/>
              </a:spcBef>
              <a:spcAft>
                <a:spcPts val="0"/>
              </a:spcAft>
              <a:buNone/>
            </a:pPr>
            <a:r>
              <a:rPr lang="en-US" sz="2110">
                <a:solidFill>
                  <a:schemeClr val="dk1"/>
                </a:solidFill>
                <a:latin typeface="Arial"/>
                <a:ea typeface="Arial"/>
                <a:cs typeface="Arial"/>
                <a:sym typeface="Arial"/>
              </a:rPr>
              <a:t>nd tolerate network partitions, but it might sacrifice consistency. During a partition, different nodes might have different data, and consistency may not be guaranteed.</a:t>
            </a:r>
            <a:endParaRPr sz="211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394" name="Google Shape;394;g2f202e6c35f_0_5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33"/>
          <p:cNvSpPr txBox="1"/>
          <p:nvPr>
            <p:ph type="title"/>
          </p:nvPr>
        </p:nvSpPr>
        <p:spPr>
          <a:xfrm>
            <a:off x="762000" y="1524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4400"/>
              <a:buFont typeface="Libre Franklin"/>
              <a:buNone/>
            </a:pPr>
            <a:r>
              <a:rPr lang="en-US">
                <a:solidFill>
                  <a:srgbClr val="D24717"/>
                </a:solidFill>
              </a:rPr>
              <a:t>BASE Transactions</a:t>
            </a:r>
            <a:endParaRPr/>
          </a:p>
        </p:txBody>
      </p:sp>
      <p:sp>
        <p:nvSpPr>
          <p:cNvPr id="400" name="Google Shape;400;p33"/>
          <p:cNvSpPr txBox="1"/>
          <p:nvPr>
            <p:ph idx="1" type="body"/>
          </p:nvPr>
        </p:nvSpPr>
        <p:spPr>
          <a:xfrm>
            <a:off x="838200" y="1219200"/>
            <a:ext cx="7924800" cy="5234186"/>
          </a:xfrm>
          <a:prstGeom prst="rect">
            <a:avLst/>
          </a:prstGeom>
          <a:noFill/>
          <a:ln>
            <a:noFill/>
          </a:ln>
        </p:spPr>
        <p:txBody>
          <a:bodyPr anchorCtr="0" anchor="t" bIns="45700" lIns="91425" spcFirstLastPara="1" rIns="91425" wrap="square" tIns="45700">
            <a:noAutofit/>
          </a:bodyPr>
          <a:lstStyle/>
          <a:p>
            <a:pPr indent="-377698" lvl="0" marL="384048" rtl="0" algn="l">
              <a:lnSpc>
                <a:spcPct val="84000"/>
              </a:lnSpc>
              <a:spcBef>
                <a:spcPts val="0"/>
              </a:spcBef>
              <a:spcAft>
                <a:spcPts val="0"/>
              </a:spcAft>
              <a:buClr>
                <a:srgbClr val="FF0000"/>
              </a:buClr>
              <a:buSzPts val="2300"/>
              <a:buChar char="■"/>
            </a:pPr>
            <a:r>
              <a:rPr lang="en-US" sz="2300">
                <a:solidFill>
                  <a:srgbClr val="FF0000"/>
                </a:solidFill>
              </a:rPr>
              <a:t>Basically Available:</a:t>
            </a:r>
            <a:endParaRPr sz="1900"/>
          </a:p>
          <a:p>
            <a:pPr indent="-377698" lvl="1" marL="914400" rtl="0" algn="l">
              <a:lnSpc>
                <a:spcPct val="84000"/>
              </a:lnSpc>
              <a:spcBef>
                <a:spcPts val="700"/>
              </a:spcBef>
              <a:spcAft>
                <a:spcPts val="0"/>
              </a:spcAft>
              <a:buClr>
                <a:srgbClr val="FF0000"/>
              </a:buClr>
              <a:buSzPts val="2300"/>
              <a:buChar char="–"/>
            </a:pPr>
            <a:r>
              <a:rPr lang="en-US" sz="2300">
                <a:solidFill>
                  <a:srgbClr val="FF0000"/>
                </a:solidFill>
              </a:rPr>
              <a:t> </a:t>
            </a:r>
            <a:r>
              <a:rPr lang="en-US" sz="2300"/>
              <a:t>There will be a response to any request.</a:t>
            </a:r>
            <a:endParaRPr sz="1900"/>
          </a:p>
          <a:p>
            <a:pPr indent="-377698" lvl="1" marL="914400" rtl="0" algn="l">
              <a:lnSpc>
                <a:spcPct val="84000"/>
              </a:lnSpc>
              <a:spcBef>
                <a:spcPts val="700"/>
              </a:spcBef>
              <a:spcAft>
                <a:spcPts val="0"/>
              </a:spcAft>
              <a:buClr>
                <a:schemeClr val="dk2"/>
              </a:buClr>
              <a:buSzPts val="2300"/>
              <a:buChar char="–"/>
            </a:pPr>
            <a:r>
              <a:rPr lang="en-US" sz="2300"/>
              <a:t>But the response could still be failure to obtain the requested  data or the data may be in an inconsistent or changing state,  much like waiting for a cheque to clear in your bank account.  </a:t>
            </a:r>
            <a:endParaRPr sz="2300"/>
          </a:p>
          <a:p>
            <a:pPr indent="-377698" lvl="1" marL="914400" rtl="0" algn="l">
              <a:lnSpc>
                <a:spcPct val="84000"/>
              </a:lnSpc>
              <a:spcBef>
                <a:spcPts val="700"/>
              </a:spcBef>
              <a:spcAft>
                <a:spcPts val="0"/>
              </a:spcAft>
              <a:buClr>
                <a:schemeClr val="dk2"/>
              </a:buClr>
              <a:buSzPts val="2300"/>
              <a:buChar char="–"/>
            </a:pPr>
            <a:r>
              <a:rPr lang="en-US" sz="2300"/>
              <a:t>Basically Available indicates that the system does guarantee  availability, in terms of the CAP theorem</a:t>
            </a:r>
            <a:endParaRPr sz="1900"/>
          </a:p>
          <a:p>
            <a:pPr indent="-377698" lvl="0" marL="384048" rtl="0" algn="l">
              <a:lnSpc>
                <a:spcPct val="84000"/>
              </a:lnSpc>
              <a:spcBef>
                <a:spcPts val="1200"/>
              </a:spcBef>
              <a:spcAft>
                <a:spcPts val="0"/>
              </a:spcAft>
              <a:buClr>
                <a:srgbClr val="FF0000"/>
              </a:buClr>
              <a:buSzPts val="2300"/>
              <a:buChar char="■"/>
            </a:pPr>
            <a:r>
              <a:rPr lang="en-US" sz="2300">
                <a:solidFill>
                  <a:srgbClr val="FF0000"/>
                </a:solidFill>
              </a:rPr>
              <a:t>Soft State:</a:t>
            </a:r>
            <a:r>
              <a:rPr lang="en-US" sz="2300"/>
              <a:t> The state of the system could change over time, so  even during times without input there may be changes going  on due to eventual consistency, thus the state of the system is  always soft.</a:t>
            </a:r>
            <a:endParaRPr sz="1900"/>
          </a:p>
          <a:p>
            <a:pPr indent="-377698" lvl="0" marL="384048" rtl="0" algn="l">
              <a:lnSpc>
                <a:spcPct val="84000"/>
              </a:lnSpc>
              <a:spcBef>
                <a:spcPts val="1200"/>
              </a:spcBef>
              <a:spcAft>
                <a:spcPts val="0"/>
              </a:spcAft>
              <a:buClr>
                <a:srgbClr val="FF0000"/>
              </a:buClr>
              <a:buSzPts val="2300"/>
              <a:buChar char="■"/>
            </a:pPr>
            <a:r>
              <a:rPr lang="en-US" sz="2300">
                <a:solidFill>
                  <a:srgbClr val="FF0000"/>
                </a:solidFill>
              </a:rPr>
              <a:t>Eventually Consistent :</a:t>
            </a:r>
            <a:r>
              <a:rPr lang="en-US" sz="2300"/>
              <a:t>The system will eventually become  consistent once it stops receiving input.</a:t>
            </a:r>
            <a:endParaRPr sz="1900"/>
          </a:p>
          <a:p>
            <a:pPr indent="-231648" lvl="0" marL="384048" rtl="0" algn="l">
              <a:lnSpc>
                <a:spcPct val="84000"/>
              </a:lnSpc>
              <a:spcBef>
                <a:spcPts val="1200"/>
              </a:spcBef>
              <a:spcAft>
                <a:spcPts val="0"/>
              </a:spcAft>
              <a:buClr>
                <a:schemeClr val="dk2"/>
              </a:buClr>
              <a:buSzPts val="2400"/>
              <a:buNone/>
            </a:pPr>
            <a:r>
              <a:t/>
            </a:r>
            <a:endParaRPr sz="2300"/>
          </a:p>
        </p:txBody>
      </p:sp>
      <p:sp>
        <p:nvSpPr>
          <p:cNvPr id="401" name="Google Shape;401;p3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3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4400"/>
              <a:buFont typeface="Libre Franklin"/>
              <a:buNone/>
            </a:pPr>
            <a:r>
              <a:rPr lang="en-US">
                <a:solidFill>
                  <a:srgbClr val="D24717"/>
                </a:solidFill>
              </a:rPr>
              <a:t>BASE Transactions</a:t>
            </a:r>
            <a:endParaRPr/>
          </a:p>
        </p:txBody>
      </p:sp>
      <p:sp>
        <p:nvSpPr>
          <p:cNvPr id="408" name="Google Shape;408;p34"/>
          <p:cNvSpPr txBox="1"/>
          <p:nvPr>
            <p:ph idx="1" type="body"/>
          </p:nvPr>
        </p:nvSpPr>
        <p:spPr>
          <a:xfrm>
            <a:off x="925034" y="1600200"/>
            <a:ext cx="7990366" cy="4724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rgbClr val="FF0000"/>
              </a:buClr>
              <a:buSzPts val="2400"/>
              <a:buChar char="■"/>
            </a:pPr>
            <a:r>
              <a:rPr lang="en-US" sz="2400">
                <a:solidFill>
                  <a:srgbClr val="FF0000"/>
                </a:solidFill>
              </a:rPr>
              <a:t>Eventually Consistent :</a:t>
            </a:r>
            <a:endParaRPr/>
          </a:p>
          <a:p>
            <a:pPr indent="-384048" lvl="0" marL="384048" rtl="0" algn="l">
              <a:lnSpc>
                <a:spcPct val="94000"/>
              </a:lnSpc>
              <a:spcBef>
                <a:spcPts val="1200"/>
              </a:spcBef>
              <a:spcAft>
                <a:spcPts val="0"/>
              </a:spcAft>
              <a:buClr>
                <a:schemeClr val="dk2"/>
              </a:buClr>
              <a:buSzPts val="2400"/>
              <a:buChar char="■"/>
            </a:pPr>
            <a:r>
              <a:rPr lang="en-US" sz="2400"/>
              <a:t>The term "eventual consistency" means to have copies of data on multiple machines to get high availability and scalability. Thus, changes made to any data item on one machine has to be propagated to other replicas.</a:t>
            </a:r>
            <a:endParaRPr/>
          </a:p>
          <a:p>
            <a:pPr indent="-384048" lvl="0" marL="384048" rtl="0" algn="l">
              <a:lnSpc>
                <a:spcPct val="94000"/>
              </a:lnSpc>
              <a:spcBef>
                <a:spcPts val="1200"/>
              </a:spcBef>
              <a:spcAft>
                <a:spcPts val="0"/>
              </a:spcAft>
              <a:buClr>
                <a:schemeClr val="dk2"/>
              </a:buClr>
              <a:buSzPts val="2400"/>
              <a:buChar char="■"/>
            </a:pPr>
            <a:r>
              <a:rPr lang="en-US" sz="2400"/>
              <a:t>Data replication may not be instantaneous as some copies will be updated immediately while others in due course of time. These copies may be mutually, but in due course of time, they become consistent. Hence, the name eventual consistency.</a:t>
            </a:r>
            <a:endParaRPr/>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409" name="Google Shape;409;p3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609600" y="165225"/>
            <a:ext cx="61725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3600"/>
              <a:buFont typeface="Libre Franklin"/>
              <a:buNone/>
            </a:pPr>
            <a:r>
              <a:rPr lang="en-US" sz="3600">
                <a:solidFill>
                  <a:srgbClr val="D24717"/>
                </a:solidFill>
              </a:rPr>
              <a:t>NoSQL Business Drivers: Volume</a:t>
            </a:r>
            <a:endParaRPr sz="3600"/>
          </a:p>
        </p:txBody>
      </p:sp>
      <p:sp>
        <p:nvSpPr>
          <p:cNvPr id="416" name="Google Shape;416;p36"/>
          <p:cNvSpPr txBox="1"/>
          <p:nvPr>
            <p:ph idx="1" type="body"/>
          </p:nvPr>
        </p:nvSpPr>
        <p:spPr>
          <a:xfrm>
            <a:off x="762000" y="1862490"/>
            <a:ext cx="8070009" cy="5410200"/>
          </a:xfrm>
          <a:prstGeom prst="rect">
            <a:avLst/>
          </a:prstGeom>
          <a:noFill/>
          <a:ln>
            <a:noFill/>
          </a:ln>
        </p:spPr>
        <p:txBody>
          <a:bodyPr anchorCtr="0" anchor="t" bIns="45700" lIns="91425" spcFirstLastPara="1" rIns="91425" wrap="square" tIns="45700">
            <a:normAutofit/>
          </a:bodyPr>
          <a:lstStyle/>
          <a:p>
            <a:pPr indent="-384048" lvl="0" marL="384048" rtl="0" algn="just">
              <a:lnSpc>
                <a:spcPct val="100000"/>
              </a:lnSpc>
              <a:spcBef>
                <a:spcPts val="0"/>
              </a:spcBef>
              <a:spcAft>
                <a:spcPts val="0"/>
              </a:spcAft>
              <a:buClr>
                <a:schemeClr val="dk2"/>
              </a:buClr>
              <a:buSzPts val="2000"/>
              <a:buChar char="■"/>
            </a:pPr>
            <a:r>
              <a:rPr lang="en-US"/>
              <a:t>The key factor pushing organizations to look at alternatives to their current RDBMSs is a need to query big data using clusters of commodity processors.</a:t>
            </a:r>
            <a:endParaRPr/>
          </a:p>
          <a:p>
            <a:pPr indent="-384048" lvl="0" marL="384048" rtl="0" algn="just">
              <a:lnSpc>
                <a:spcPct val="100000"/>
              </a:lnSpc>
              <a:spcBef>
                <a:spcPts val="1200"/>
              </a:spcBef>
              <a:spcAft>
                <a:spcPts val="0"/>
              </a:spcAft>
              <a:buClr>
                <a:schemeClr val="dk2"/>
              </a:buClr>
              <a:buSzPts val="2000"/>
              <a:buChar char="■"/>
            </a:pPr>
            <a:r>
              <a:rPr lang="en-US"/>
              <a:t>The need to scale out (also known as </a:t>
            </a:r>
            <a:r>
              <a:rPr i="1" lang="en-US"/>
              <a:t>horizontal scaling</a:t>
            </a:r>
            <a:r>
              <a:rPr lang="en-US"/>
              <a:t>), rather than scale up (faster processors),</a:t>
            </a:r>
            <a:endParaRPr/>
          </a:p>
          <a:p>
            <a:pPr indent="-384048" lvl="0" marL="384048" rtl="0" algn="just">
              <a:lnSpc>
                <a:spcPct val="100000"/>
              </a:lnSpc>
              <a:spcBef>
                <a:spcPts val="1200"/>
              </a:spcBef>
              <a:spcAft>
                <a:spcPts val="0"/>
              </a:spcAft>
              <a:buClr>
                <a:schemeClr val="dk2"/>
              </a:buClr>
              <a:buSzPts val="2000"/>
              <a:buChar char="■"/>
            </a:pPr>
            <a:r>
              <a:rPr lang="en-US"/>
              <a:t> The organizations moved from serial to parallel processing where data problems are split into separate paths and sent to separate processors to divide and conquer the work.</a:t>
            </a:r>
            <a:endParaRPr/>
          </a:p>
        </p:txBody>
      </p:sp>
      <p:sp>
        <p:nvSpPr>
          <p:cNvPr id="417" name="Google Shape;417;p3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drek4537l1klr.cloudfront.net/mccreary/Figures/01fig01.jpg" id="419" name="Google Shape;419;p36"/>
          <p:cNvPicPr preferRelativeResize="0"/>
          <p:nvPr/>
        </p:nvPicPr>
        <p:blipFill rotWithShape="1">
          <a:blip r:embed="rId3">
            <a:alphaModFix/>
          </a:blip>
          <a:srcRect b="0" l="0" r="0" t="0"/>
          <a:stretch/>
        </p:blipFill>
        <p:spPr>
          <a:xfrm>
            <a:off x="7067655" y="82015"/>
            <a:ext cx="1927345" cy="167479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type="title"/>
          </p:nvPr>
        </p:nvSpPr>
        <p:spPr>
          <a:xfrm>
            <a:off x="600775" y="221525"/>
            <a:ext cx="6396600" cy="697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rgbClr val="D24717"/>
              </a:buClr>
              <a:buSzPct val="100000"/>
              <a:buFont typeface="Libre Franklin"/>
              <a:buNone/>
            </a:pPr>
            <a:r>
              <a:rPr lang="en-US" sz="3600">
                <a:solidFill>
                  <a:srgbClr val="D24717"/>
                </a:solidFill>
              </a:rPr>
              <a:t>NoSQL Business Drivers: Velocity</a:t>
            </a:r>
            <a:endParaRPr sz="3600"/>
          </a:p>
        </p:txBody>
      </p:sp>
      <p:sp>
        <p:nvSpPr>
          <p:cNvPr id="425" name="Google Shape;425;p37"/>
          <p:cNvSpPr txBox="1"/>
          <p:nvPr>
            <p:ph idx="1" type="body"/>
          </p:nvPr>
        </p:nvSpPr>
        <p:spPr>
          <a:xfrm>
            <a:off x="600777" y="1909212"/>
            <a:ext cx="8305800" cy="5234186"/>
          </a:xfrm>
          <a:prstGeom prst="rect">
            <a:avLst/>
          </a:prstGeom>
          <a:noFill/>
          <a:ln>
            <a:noFill/>
          </a:ln>
        </p:spPr>
        <p:txBody>
          <a:bodyPr anchorCtr="0" anchor="t" bIns="45700" lIns="91425" spcFirstLastPara="1" rIns="91425" wrap="square" tIns="45700">
            <a:normAutofit/>
          </a:bodyPr>
          <a:lstStyle/>
          <a:p>
            <a:pPr indent="-384048" lvl="0" marL="384048" rtl="0" algn="just">
              <a:lnSpc>
                <a:spcPct val="94000"/>
              </a:lnSpc>
              <a:spcBef>
                <a:spcPts val="0"/>
              </a:spcBef>
              <a:spcAft>
                <a:spcPts val="0"/>
              </a:spcAft>
              <a:buClr>
                <a:schemeClr val="dk2"/>
              </a:buClr>
              <a:buSzPts val="2000"/>
              <a:buChar char="■"/>
            </a:pPr>
            <a:r>
              <a:rPr lang="en-US"/>
              <a:t>Though big data problems are a consideration for many organizations moving away from RDBMSs, </a:t>
            </a:r>
            <a:r>
              <a:rPr lang="en-US" u="sng"/>
              <a:t>the ability of a single processor system to rapidly read and write data is also key. </a:t>
            </a:r>
            <a:endParaRPr u="sng"/>
          </a:p>
          <a:p>
            <a:pPr indent="-384048" lvl="0" marL="384048" rtl="0" algn="just">
              <a:lnSpc>
                <a:spcPct val="94000"/>
              </a:lnSpc>
              <a:spcBef>
                <a:spcPts val="1200"/>
              </a:spcBef>
              <a:spcAft>
                <a:spcPts val="0"/>
              </a:spcAft>
              <a:buClr>
                <a:schemeClr val="dk2"/>
              </a:buClr>
              <a:buSzPts val="2000"/>
              <a:buChar char="■"/>
            </a:pPr>
            <a:r>
              <a:rPr lang="en-US"/>
              <a:t>Many single-processor RDBMSs are unable to keep up with the demands of real-time inserts and online queries to the database made by public-facing websites like social networking sites, e-commerce websites.</a:t>
            </a:r>
            <a:endParaRPr/>
          </a:p>
          <a:p>
            <a:pPr indent="-384048" lvl="0" marL="384048" rtl="0" algn="just">
              <a:lnSpc>
                <a:spcPct val="94000"/>
              </a:lnSpc>
              <a:spcBef>
                <a:spcPts val="1200"/>
              </a:spcBef>
              <a:spcAft>
                <a:spcPts val="0"/>
              </a:spcAft>
              <a:buClr>
                <a:schemeClr val="dk2"/>
              </a:buClr>
              <a:buSzPts val="2000"/>
              <a:buChar char="■"/>
            </a:pPr>
            <a:r>
              <a:rPr lang="en-US"/>
              <a:t>When single-processor RDBMSs are used as a back end to a web store front, the random bursts in web traffic slow down response for everyone, and tuning these systems can be costly when both high read and write throughput is desired.</a:t>
            </a:r>
            <a:endParaRPr/>
          </a:p>
        </p:txBody>
      </p:sp>
      <p:sp>
        <p:nvSpPr>
          <p:cNvPr id="426" name="Google Shape;426;p3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drek4537l1klr.cloudfront.net/mccreary/Figures/01fig01.jpg" id="428" name="Google Shape;428;p37"/>
          <p:cNvPicPr preferRelativeResize="0"/>
          <p:nvPr/>
        </p:nvPicPr>
        <p:blipFill rotWithShape="1">
          <a:blip r:embed="rId3">
            <a:alphaModFix/>
          </a:blip>
          <a:srcRect b="0" l="0" r="0" t="0"/>
          <a:stretch/>
        </p:blipFill>
        <p:spPr>
          <a:xfrm>
            <a:off x="7067655" y="82015"/>
            <a:ext cx="1927345" cy="167479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type="title"/>
          </p:nvPr>
        </p:nvSpPr>
        <p:spPr>
          <a:xfrm>
            <a:off x="495300" y="266700"/>
            <a:ext cx="6475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3400"/>
              <a:buFont typeface="Libre Franklin"/>
              <a:buNone/>
            </a:pPr>
            <a:r>
              <a:rPr lang="en-US" sz="3400">
                <a:solidFill>
                  <a:srgbClr val="D24717"/>
                </a:solidFill>
              </a:rPr>
              <a:t>NoSQL Business Drivers: Variability</a:t>
            </a:r>
            <a:endParaRPr sz="3400"/>
          </a:p>
        </p:txBody>
      </p:sp>
      <p:sp>
        <p:nvSpPr>
          <p:cNvPr id="434" name="Google Shape;434;p38"/>
          <p:cNvSpPr txBox="1"/>
          <p:nvPr>
            <p:ph idx="1" type="body"/>
          </p:nvPr>
        </p:nvSpPr>
        <p:spPr>
          <a:xfrm>
            <a:off x="685800" y="1905000"/>
            <a:ext cx="8153400" cy="5105400"/>
          </a:xfrm>
          <a:prstGeom prst="rect">
            <a:avLst/>
          </a:prstGeom>
          <a:noFill/>
          <a:ln>
            <a:noFill/>
          </a:ln>
        </p:spPr>
        <p:txBody>
          <a:bodyPr anchorCtr="0" anchor="t" bIns="45700" lIns="91425" spcFirstLastPara="1" rIns="91425" wrap="square" tIns="45700">
            <a:normAutofit/>
          </a:bodyPr>
          <a:lstStyle/>
          <a:p>
            <a:pPr indent="-371348" lvl="0" marL="384048" rtl="0" algn="just">
              <a:lnSpc>
                <a:spcPct val="94000"/>
              </a:lnSpc>
              <a:spcBef>
                <a:spcPts val="0"/>
              </a:spcBef>
              <a:spcAft>
                <a:spcPts val="0"/>
              </a:spcAft>
              <a:buClr>
                <a:schemeClr val="dk2"/>
              </a:buClr>
              <a:buSzPts val="2200"/>
              <a:buChar char="■"/>
            </a:pPr>
            <a:r>
              <a:rPr lang="en-US" sz="2200"/>
              <a:t>Companies that want to capture and report on certain uncommon data, struggle when attempting to use RDBMSs.</a:t>
            </a:r>
            <a:endParaRPr sz="1800"/>
          </a:p>
          <a:p>
            <a:pPr indent="-371348" lvl="0" marL="384048" rtl="0" algn="just">
              <a:lnSpc>
                <a:spcPct val="94000"/>
              </a:lnSpc>
              <a:spcBef>
                <a:spcPts val="1200"/>
              </a:spcBef>
              <a:spcAft>
                <a:spcPts val="0"/>
              </a:spcAft>
              <a:buClr>
                <a:schemeClr val="dk2"/>
              </a:buClr>
              <a:buSzPts val="2200"/>
              <a:buChar char="■"/>
            </a:pPr>
            <a:r>
              <a:rPr lang="en-US" sz="2200"/>
              <a:t> For example, if a business unit wants to store a few custom fields for a particular customer, all customer rows within the database need to store this information even though it doesn’t apply. </a:t>
            </a:r>
            <a:endParaRPr sz="2200"/>
          </a:p>
          <a:p>
            <a:pPr indent="-371348" lvl="0" marL="384048" rtl="0" algn="just">
              <a:lnSpc>
                <a:spcPct val="94000"/>
              </a:lnSpc>
              <a:spcBef>
                <a:spcPts val="1200"/>
              </a:spcBef>
              <a:spcAft>
                <a:spcPts val="0"/>
              </a:spcAft>
              <a:buClr>
                <a:schemeClr val="dk2"/>
              </a:buClr>
              <a:buSzPts val="2200"/>
              <a:buChar char="■"/>
            </a:pPr>
            <a:r>
              <a:rPr lang="en-US" sz="2200"/>
              <a:t>Adding new columns to an RDBMS requires the system be shut down and ALTER TABLE commands to be run. </a:t>
            </a:r>
            <a:endParaRPr sz="2200"/>
          </a:p>
          <a:p>
            <a:pPr indent="-371348" lvl="0" marL="384048" rtl="0" algn="just">
              <a:lnSpc>
                <a:spcPct val="94000"/>
              </a:lnSpc>
              <a:spcBef>
                <a:spcPts val="1200"/>
              </a:spcBef>
              <a:spcAft>
                <a:spcPts val="0"/>
              </a:spcAft>
              <a:buClr>
                <a:schemeClr val="dk2"/>
              </a:buClr>
              <a:buSzPts val="2200"/>
              <a:buChar char="■"/>
            </a:pPr>
            <a:r>
              <a:rPr lang="en-US" sz="2200"/>
              <a:t>When a database is large, this process can impact system availability, costing time and money.</a:t>
            </a:r>
            <a:endParaRPr sz="1800"/>
          </a:p>
        </p:txBody>
      </p:sp>
      <p:sp>
        <p:nvSpPr>
          <p:cNvPr id="435" name="Google Shape;435;p3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drek4537l1klr.cloudfront.net/mccreary/Figures/01fig01.jpg" id="437" name="Google Shape;437;p38"/>
          <p:cNvPicPr preferRelativeResize="0"/>
          <p:nvPr/>
        </p:nvPicPr>
        <p:blipFill rotWithShape="1">
          <a:blip r:embed="rId3">
            <a:alphaModFix/>
          </a:blip>
          <a:srcRect b="0" l="0" r="0" t="0"/>
          <a:stretch/>
        </p:blipFill>
        <p:spPr>
          <a:xfrm>
            <a:off x="7067655" y="82015"/>
            <a:ext cx="1927345" cy="167479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9"/>
          <p:cNvSpPr txBox="1"/>
          <p:nvPr>
            <p:ph type="title"/>
          </p:nvPr>
        </p:nvSpPr>
        <p:spPr>
          <a:xfrm>
            <a:off x="685800" y="304800"/>
            <a:ext cx="66555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3600"/>
              <a:buFont typeface="Libre Franklin"/>
              <a:buNone/>
            </a:pPr>
            <a:r>
              <a:rPr lang="en-US" sz="3600">
                <a:solidFill>
                  <a:srgbClr val="D24717"/>
                </a:solidFill>
              </a:rPr>
              <a:t>NoSQL Business Drivers: Agility</a:t>
            </a:r>
            <a:endParaRPr sz="3600"/>
          </a:p>
        </p:txBody>
      </p:sp>
      <p:sp>
        <p:nvSpPr>
          <p:cNvPr id="443" name="Google Shape;443;p39"/>
          <p:cNvSpPr txBox="1"/>
          <p:nvPr>
            <p:ph idx="1" type="body"/>
          </p:nvPr>
        </p:nvSpPr>
        <p:spPr>
          <a:xfrm>
            <a:off x="508536" y="1508962"/>
            <a:ext cx="8481460" cy="5105400"/>
          </a:xfrm>
          <a:prstGeom prst="rect">
            <a:avLst/>
          </a:prstGeom>
          <a:noFill/>
          <a:ln>
            <a:noFill/>
          </a:ln>
        </p:spPr>
        <p:txBody>
          <a:bodyPr anchorCtr="0" anchor="t" bIns="45700" lIns="91425" spcFirstLastPara="1" rIns="91425" wrap="square" tIns="45700">
            <a:normAutofit/>
          </a:bodyPr>
          <a:lstStyle/>
          <a:p>
            <a:pPr indent="-371348" lvl="0" marL="384048" rtl="0" algn="just">
              <a:lnSpc>
                <a:spcPct val="94000"/>
              </a:lnSpc>
              <a:spcBef>
                <a:spcPts val="0"/>
              </a:spcBef>
              <a:spcAft>
                <a:spcPts val="0"/>
              </a:spcAft>
              <a:buClr>
                <a:schemeClr val="dk2"/>
              </a:buClr>
              <a:buSzPts val="2200"/>
              <a:buChar char="■"/>
            </a:pPr>
            <a:r>
              <a:rPr lang="en-US" sz="2200"/>
              <a:t>The most complex part of building applications using RDBMSs is the process of putting data into and getting data out of the database. </a:t>
            </a:r>
            <a:endParaRPr sz="2200"/>
          </a:p>
          <a:p>
            <a:pPr indent="-371348" lvl="0" marL="384048" rtl="0" algn="just">
              <a:lnSpc>
                <a:spcPct val="94000"/>
              </a:lnSpc>
              <a:spcBef>
                <a:spcPts val="1200"/>
              </a:spcBef>
              <a:spcAft>
                <a:spcPts val="0"/>
              </a:spcAft>
              <a:buClr>
                <a:schemeClr val="dk2"/>
              </a:buClr>
              <a:buSzPts val="2200"/>
              <a:buChar char="■"/>
            </a:pPr>
            <a:r>
              <a:rPr lang="en-US" sz="2200"/>
              <a:t>If your data has nested and repeated subgroups of data structures, you need to include an object-relational mapping layer. </a:t>
            </a:r>
            <a:endParaRPr sz="2200"/>
          </a:p>
          <a:p>
            <a:pPr indent="-371348" lvl="0" marL="384048" rtl="0" algn="just">
              <a:lnSpc>
                <a:spcPct val="94000"/>
              </a:lnSpc>
              <a:spcBef>
                <a:spcPts val="1200"/>
              </a:spcBef>
              <a:spcAft>
                <a:spcPts val="0"/>
              </a:spcAft>
              <a:buClr>
                <a:schemeClr val="dk2"/>
              </a:buClr>
              <a:buSzPts val="2200"/>
              <a:buChar char="■"/>
            </a:pPr>
            <a:r>
              <a:rPr lang="en-US" sz="2200"/>
              <a:t>The responsibility of this layer is to generate the correct combination of INSERT, UPDATE, DELETE, and SELECT SQL statements to move object data to and from the RDBMS persistence layer. </a:t>
            </a:r>
            <a:endParaRPr sz="2200"/>
          </a:p>
          <a:p>
            <a:pPr indent="-371348" lvl="0" marL="384048" rtl="0" algn="just">
              <a:lnSpc>
                <a:spcPct val="94000"/>
              </a:lnSpc>
              <a:spcBef>
                <a:spcPts val="1200"/>
              </a:spcBef>
              <a:spcAft>
                <a:spcPts val="0"/>
              </a:spcAft>
              <a:buClr>
                <a:schemeClr val="dk2"/>
              </a:buClr>
              <a:buSzPts val="2200"/>
              <a:buChar char="■"/>
            </a:pPr>
            <a:r>
              <a:rPr lang="en-US" sz="2200"/>
              <a:t>This process isn’t simple and requires experienced developers with knowledge of object-relational frameworks</a:t>
            </a:r>
            <a:endParaRPr sz="2200"/>
          </a:p>
        </p:txBody>
      </p:sp>
      <p:sp>
        <p:nvSpPr>
          <p:cNvPr id="444" name="Google Shape;444;p3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drek4537l1klr.cloudfront.net/mccreary/Figures/01fig01.jpg" id="446" name="Google Shape;446;p39"/>
          <p:cNvPicPr preferRelativeResize="0"/>
          <p:nvPr/>
        </p:nvPicPr>
        <p:blipFill rotWithShape="1">
          <a:blip r:embed="rId3">
            <a:alphaModFix/>
          </a:blip>
          <a:srcRect b="0" l="0" r="0" t="0"/>
          <a:stretch/>
        </p:blipFill>
        <p:spPr>
          <a:xfrm>
            <a:off x="7341183" y="76200"/>
            <a:ext cx="1648813" cy="143276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type="title"/>
          </p:nvPr>
        </p:nvSpPr>
        <p:spPr>
          <a:xfrm>
            <a:off x="609600" y="214114"/>
            <a:ext cx="8724900" cy="1485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rgbClr val="FF0000"/>
              </a:buClr>
              <a:buSzPct val="100000"/>
              <a:buFont typeface="Libre Franklin"/>
              <a:buNone/>
            </a:pPr>
            <a:r>
              <a:rPr lang="en-US">
                <a:solidFill>
                  <a:srgbClr val="FF0000"/>
                </a:solidFill>
              </a:rPr>
              <a:t>NoSQL data architecture patterns</a:t>
            </a:r>
            <a:endParaRPr>
              <a:solidFill>
                <a:srgbClr val="FF0000"/>
              </a:solidFill>
            </a:endParaRPr>
          </a:p>
          <a:p>
            <a:pPr indent="0" lvl="0" marL="0" rtl="0" algn="l">
              <a:lnSpc>
                <a:spcPct val="89000"/>
              </a:lnSpc>
              <a:spcBef>
                <a:spcPts val="0"/>
              </a:spcBef>
              <a:spcAft>
                <a:spcPts val="0"/>
              </a:spcAft>
              <a:buClr>
                <a:srgbClr val="FF0000"/>
              </a:buClr>
              <a:buSzPct val="100000"/>
              <a:buFont typeface="Libre Franklin"/>
              <a:buNone/>
            </a:pPr>
            <a:r>
              <a:t/>
            </a:r>
            <a:endParaRPr>
              <a:solidFill>
                <a:srgbClr val="FF0000"/>
              </a:solidFill>
            </a:endParaRPr>
          </a:p>
        </p:txBody>
      </p:sp>
      <p:sp>
        <p:nvSpPr>
          <p:cNvPr id="452" name="Google Shape;452;p40"/>
          <p:cNvSpPr txBox="1"/>
          <p:nvPr>
            <p:ph idx="1" type="body"/>
          </p:nvPr>
        </p:nvSpPr>
        <p:spPr>
          <a:xfrm>
            <a:off x="762000" y="1245493"/>
            <a:ext cx="8077200" cy="5410200"/>
          </a:xfrm>
          <a:prstGeom prst="rect">
            <a:avLst/>
          </a:prstGeom>
          <a:noFill/>
          <a:ln>
            <a:noFill/>
          </a:ln>
        </p:spPr>
        <p:txBody>
          <a:bodyPr anchorCtr="0" anchor="t" bIns="45700" lIns="91425" spcFirstLastPara="1" rIns="91425" wrap="square" tIns="45700">
            <a:normAutofit/>
          </a:bodyPr>
          <a:lstStyle/>
          <a:p>
            <a:pPr indent="-384048" lvl="0" marL="384048" rtl="0" algn="just">
              <a:lnSpc>
                <a:spcPct val="94000"/>
              </a:lnSpc>
              <a:spcBef>
                <a:spcPts val="0"/>
              </a:spcBef>
              <a:spcAft>
                <a:spcPts val="0"/>
              </a:spcAft>
              <a:buClr>
                <a:srgbClr val="0000FF"/>
              </a:buClr>
              <a:buSzPts val="2000"/>
              <a:buChar char="■"/>
            </a:pPr>
            <a:r>
              <a:rPr lang="en-US">
                <a:solidFill>
                  <a:srgbClr val="0000FF"/>
                </a:solidFill>
              </a:rPr>
              <a:t>Key value stores–</a:t>
            </a:r>
            <a:r>
              <a:rPr lang="en-US"/>
              <a:t> They are the simplest NoSQL databases.  Every single item in the database is stored as an attribute,  name or key together with its value.</a:t>
            </a:r>
            <a:endParaRPr/>
          </a:p>
          <a:p>
            <a:pPr indent="-384048" lvl="0" marL="384048" rtl="0" algn="just">
              <a:lnSpc>
                <a:spcPct val="94000"/>
              </a:lnSpc>
              <a:spcBef>
                <a:spcPts val="1200"/>
              </a:spcBef>
              <a:spcAft>
                <a:spcPts val="0"/>
              </a:spcAft>
              <a:buClr>
                <a:srgbClr val="0000FF"/>
              </a:buClr>
              <a:buSzPts val="2000"/>
              <a:buChar char="■"/>
            </a:pPr>
            <a:r>
              <a:rPr lang="en-US">
                <a:solidFill>
                  <a:srgbClr val="0000FF"/>
                </a:solidFill>
              </a:rPr>
              <a:t>Wide column stores/ Big Tables - </a:t>
            </a:r>
            <a:r>
              <a:rPr lang="en-US"/>
              <a:t>Wide column stores  such as Cassandra and HBase are optimized for queries over  large datasets, and store columns of data together, instead of  rows.</a:t>
            </a:r>
            <a:endParaRPr/>
          </a:p>
          <a:p>
            <a:pPr indent="-384048" lvl="0" marL="384048" rtl="0" algn="just">
              <a:lnSpc>
                <a:spcPct val="94000"/>
              </a:lnSpc>
              <a:spcBef>
                <a:spcPts val="1200"/>
              </a:spcBef>
              <a:spcAft>
                <a:spcPts val="0"/>
              </a:spcAft>
              <a:buClr>
                <a:srgbClr val="0000FF"/>
              </a:buClr>
              <a:buSzPts val="2000"/>
              <a:buChar char="■"/>
            </a:pPr>
            <a:r>
              <a:rPr lang="en-US">
                <a:solidFill>
                  <a:srgbClr val="0000FF"/>
                </a:solidFill>
              </a:rPr>
              <a:t>Document Database– </a:t>
            </a:r>
            <a:r>
              <a:rPr lang="en-US"/>
              <a:t>It pairs each key with a complex data  structure known as document. It can contain many different  key value pairs, or key array pairs	or even nested documents</a:t>
            </a:r>
            <a:endParaRPr/>
          </a:p>
          <a:p>
            <a:pPr indent="-384048" lvl="0" marL="384048" rtl="0" algn="just">
              <a:lnSpc>
                <a:spcPct val="94000"/>
              </a:lnSpc>
              <a:spcBef>
                <a:spcPts val="1200"/>
              </a:spcBef>
              <a:spcAft>
                <a:spcPts val="0"/>
              </a:spcAft>
              <a:buClr>
                <a:srgbClr val="0000FF"/>
              </a:buClr>
              <a:buSzPts val="2000"/>
              <a:buChar char="■"/>
            </a:pPr>
            <a:r>
              <a:rPr lang="en-US">
                <a:solidFill>
                  <a:srgbClr val="0000FF"/>
                </a:solidFill>
              </a:rPr>
              <a:t>Graph store– </a:t>
            </a:r>
            <a:r>
              <a:rPr lang="en-US"/>
              <a:t>They are used to store information about  networks, such as social connections. Graph stores include  Neo4J and Hyper Graph DB.</a:t>
            </a:r>
            <a:endParaRPr/>
          </a:p>
          <a:p>
            <a:pPr indent="-257048" lvl="0" marL="384048" rtl="0" algn="just">
              <a:lnSpc>
                <a:spcPct val="94000"/>
              </a:lnSpc>
              <a:spcBef>
                <a:spcPts val="1200"/>
              </a:spcBef>
              <a:spcAft>
                <a:spcPts val="0"/>
              </a:spcAft>
              <a:buClr>
                <a:schemeClr val="dk2"/>
              </a:buClr>
              <a:buSzPts val="2000"/>
              <a:buNone/>
            </a:pPr>
            <a:r>
              <a:t/>
            </a:r>
            <a:endParaRPr/>
          </a:p>
        </p:txBody>
      </p:sp>
      <p:sp>
        <p:nvSpPr>
          <p:cNvPr id="453" name="Google Shape;453;p4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993444" y="688974"/>
            <a:ext cx="607758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NoSQL Database Categories</a:t>
            </a:r>
            <a:endParaRPr sz="4000">
              <a:latin typeface="Arial"/>
              <a:ea typeface="Arial"/>
              <a:cs typeface="Arial"/>
              <a:sym typeface="Arial"/>
            </a:endParaRPr>
          </a:p>
        </p:txBody>
      </p:sp>
      <p:pic>
        <p:nvPicPr>
          <p:cNvPr id="459" name="Google Shape;459;p41"/>
          <p:cNvPicPr preferRelativeResize="0"/>
          <p:nvPr/>
        </p:nvPicPr>
        <p:blipFill rotWithShape="1">
          <a:blip r:embed="rId3">
            <a:alphaModFix/>
          </a:blip>
          <a:srcRect b="0" l="0" r="0" t="0"/>
          <a:stretch/>
        </p:blipFill>
        <p:spPr>
          <a:xfrm>
            <a:off x="685800" y="2121467"/>
            <a:ext cx="8153398" cy="2616267"/>
          </a:xfrm>
          <a:prstGeom prst="rect">
            <a:avLst/>
          </a:prstGeom>
          <a:noFill/>
          <a:ln>
            <a:noFill/>
          </a:ln>
          <a:effectLst>
            <a:outerShdw blurRad="190500" rotWithShape="0" algn="tl">
              <a:srgbClr val="000000">
                <a:alpha val="69803"/>
              </a:srgbClr>
            </a:outerShdw>
          </a:effectLst>
        </p:spPr>
      </p:pic>
      <p:sp>
        <p:nvSpPr>
          <p:cNvPr id="460" name="Google Shape;460;p41"/>
          <p:cNvSpPr txBox="1"/>
          <p:nvPr/>
        </p:nvSpPr>
        <p:spPr>
          <a:xfrm>
            <a:off x="914400" y="4995168"/>
            <a:ext cx="7543800" cy="1677000"/>
          </a:xfrm>
          <a:prstGeom prst="rect">
            <a:avLst/>
          </a:prstGeom>
          <a:noFill/>
          <a:ln cap="flat" cmpd="sng" w="9525">
            <a:solidFill>
              <a:srgbClr val="C00000"/>
            </a:solidFill>
            <a:prstDash val="solid"/>
            <a:round/>
            <a:headEnd len="sm" w="sm" type="none"/>
            <a:tailEnd len="sm" w="sm" type="none"/>
          </a:ln>
        </p:spPr>
        <p:txBody>
          <a:bodyPr anchorCtr="0" anchor="t" bIns="0" lIns="0" spcFirstLastPara="1" rIns="0" wrap="square" tIns="14600">
            <a:spAutoFit/>
          </a:bodyPr>
          <a:lstStyle/>
          <a:p>
            <a:pPr indent="0" lvl="0" marL="9144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Key-value: </a:t>
            </a:r>
            <a:r>
              <a:rPr lang="en-US" sz="1800">
                <a:solidFill>
                  <a:srgbClr val="D24717"/>
                </a:solidFill>
                <a:latin typeface="Times New Roman"/>
                <a:ea typeface="Times New Roman"/>
                <a:cs typeface="Times New Roman"/>
                <a:sym typeface="Times New Roman"/>
              </a:rPr>
              <a:t>DynamoDB,Voldermort, Scalaris , Riak,Tokyo cabinet, Redis server</a:t>
            </a:r>
            <a:endParaRPr sz="1800">
              <a:solidFill>
                <a:schemeClr val="dk1"/>
              </a:solidFill>
              <a:latin typeface="Times New Roman"/>
              <a:ea typeface="Times New Roman"/>
              <a:cs typeface="Times New Roman"/>
              <a:sym typeface="Times New Roman"/>
            </a:endParaRPr>
          </a:p>
          <a:p>
            <a:pPr indent="0" lvl="0" marL="91440" marR="223774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Column-based: </a:t>
            </a:r>
            <a:r>
              <a:rPr lang="en-US" sz="1800">
                <a:solidFill>
                  <a:srgbClr val="D24717"/>
                </a:solidFill>
                <a:latin typeface="Times New Roman"/>
                <a:ea typeface="Times New Roman"/>
                <a:cs typeface="Times New Roman"/>
                <a:sym typeface="Times New Roman"/>
              </a:rPr>
              <a:t>BigTable, Cassandra, Hbase, Hyper Table  </a:t>
            </a:r>
            <a:endParaRPr sz="1800">
              <a:solidFill>
                <a:srgbClr val="D24717"/>
              </a:solidFill>
              <a:latin typeface="Times New Roman"/>
              <a:ea typeface="Times New Roman"/>
              <a:cs typeface="Times New Roman"/>
              <a:sym typeface="Times New Roman"/>
            </a:endParaRPr>
          </a:p>
          <a:p>
            <a:pPr indent="0" lvl="0" marL="91440" marR="223774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Document-based: </a:t>
            </a:r>
            <a:r>
              <a:rPr lang="en-US" sz="1800">
                <a:solidFill>
                  <a:srgbClr val="D24717"/>
                </a:solidFill>
                <a:latin typeface="Times New Roman"/>
                <a:ea typeface="Times New Roman"/>
                <a:cs typeface="Times New Roman"/>
                <a:sym typeface="Times New Roman"/>
              </a:rPr>
              <a:t>MongoDB, CouchDB, Orient DB, Raven DB  </a:t>
            </a:r>
            <a:endParaRPr sz="1800">
              <a:solidFill>
                <a:srgbClr val="D24717"/>
              </a:solidFill>
              <a:latin typeface="Times New Roman"/>
              <a:ea typeface="Times New Roman"/>
              <a:cs typeface="Times New Roman"/>
              <a:sym typeface="Times New Roman"/>
            </a:endParaRPr>
          </a:p>
          <a:p>
            <a:pPr indent="0" lvl="0" marL="91440" marR="223774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Graph-based: </a:t>
            </a:r>
            <a:r>
              <a:rPr lang="en-US" sz="1800">
                <a:solidFill>
                  <a:srgbClr val="D24717"/>
                </a:solidFill>
                <a:latin typeface="Times New Roman"/>
                <a:ea typeface="Times New Roman"/>
                <a:cs typeface="Times New Roman"/>
                <a:sym typeface="Times New Roman"/>
              </a:rPr>
              <a:t>Neo4J, InfoGrid, Infinite Graph, FlockDB</a:t>
            </a:r>
            <a:endParaRPr sz="1800">
              <a:solidFill>
                <a:schemeClr val="dk1"/>
              </a:solidFill>
              <a:latin typeface="Times New Roman"/>
              <a:ea typeface="Times New Roman"/>
              <a:cs typeface="Times New Roman"/>
              <a:sym typeface="Times New Roman"/>
            </a:endParaRPr>
          </a:p>
        </p:txBody>
      </p:sp>
      <p:sp>
        <p:nvSpPr>
          <p:cNvPr id="461" name="Google Shape;461;p4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4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4"/>
          <p:cNvGrpSpPr/>
          <p:nvPr/>
        </p:nvGrpSpPr>
        <p:grpSpPr>
          <a:xfrm>
            <a:off x="776287" y="1081088"/>
            <a:ext cx="7990840" cy="4219575"/>
            <a:chOff x="595312" y="1052449"/>
            <a:chExt cx="7990840" cy="4219575"/>
          </a:xfrm>
        </p:grpSpPr>
        <p:pic>
          <p:nvPicPr>
            <p:cNvPr id="137" name="Google Shape;137;p4"/>
            <p:cNvPicPr preferRelativeResize="0"/>
            <p:nvPr/>
          </p:nvPicPr>
          <p:blipFill rotWithShape="1">
            <a:blip r:embed="rId3">
              <a:alphaModFix/>
            </a:blip>
            <a:srcRect b="0" l="0" r="0" t="0"/>
            <a:stretch/>
          </p:blipFill>
          <p:spPr>
            <a:xfrm>
              <a:off x="718174" y="1248410"/>
              <a:ext cx="7624350" cy="4009390"/>
            </a:xfrm>
            <a:prstGeom prst="rect">
              <a:avLst/>
            </a:prstGeom>
            <a:noFill/>
            <a:ln>
              <a:noFill/>
            </a:ln>
          </p:spPr>
        </p:pic>
        <p:sp>
          <p:nvSpPr>
            <p:cNvPr id="138" name="Google Shape;138;p4"/>
            <p:cNvSpPr/>
            <p:nvPr/>
          </p:nvSpPr>
          <p:spPr>
            <a:xfrm>
              <a:off x="595312" y="1052449"/>
              <a:ext cx="7990840" cy="4219575"/>
            </a:xfrm>
            <a:custGeom>
              <a:rect b="b" l="l" r="r" t="t"/>
              <a:pathLst>
                <a:path extrusionOk="0" h="4219575" w="7990840">
                  <a:moveTo>
                    <a:pt x="0" y="4219575"/>
                  </a:moveTo>
                  <a:lnTo>
                    <a:pt x="7990713" y="4219575"/>
                  </a:lnTo>
                  <a:lnTo>
                    <a:pt x="7990713" y="0"/>
                  </a:lnTo>
                  <a:lnTo>
                    <a:pt x="0" y="0"/>
                  </a:lnTo>
                  <a:lnTo>
                    <a:pt x="0" y="4219575"/>
                  </a:lnTo>
                  <a:close/>
                </a:path>
              </a:pathLst>
            </a:custGeom>
            <a:noFill/>
            <a:ln cap="flat" cmpd="sng" w="2857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39" name="Google Shape;139;p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7533eec773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69" name="Google Shape;469;g27533eec773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470" name="Google Shape;470;g27533eec773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1" name="Google Shape;471;g27533eec773_0_0"/>
          <p:cNvPicPr preferRelativeResize="0"/>
          <p:nvPr/>
        </p:nvPicPr>
        <p:blipFill rotWithShape="1">
          <a:blip r:embed="rId3">
            <a:alphaModFix/>
          </a:blip>
          <a:srcRect b="0" l="5167" r="4334" t="5829"/>
          <a:stretch/>
        </p:blipFill>
        <p:spPr>
          <a:xfrm>
            <a:off x="762025" y="807725"/>
            <a:ext cx="8275300" cy="48412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7533eec773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8" name="Google Shape;478;g27533eec773_0_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479" name="Google Shape;479;g27533eec773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0" name="Google Shape;480;g27533eec773_0_8"/>
          <p:cNvPicPr preferRelativeResize="0"/>
          <p:nvPr/>
        </p:nvPicPr>
        <p:blipFill rotWithShape="1">
          <a:blip r:embed="rId3">
            <a:alphaModFix/>
          </a:blip>
          <a:srcRect b="11167" l="4003" r="0" t="7610"/>
          <a:stretch/>
        </p:blipFill>
        <p:spPr>
          <a:xfrm>
            <a:off x="365750" y="1249675"/>
            <a:ext cx="8778251" cy="4175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7533eec773_0_1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7" name="Google Shape;487;g27533eec773_0_1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488" name="Google Shape;488;g27533eec773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9" name="Google Shape;489;g27533eec773_0_16"/>
          <p:cNvPicPr preferRelativeResize="0"/>
          <p:nvPr/>
        </p:nvPicPr>
        <p:blipFill rotWithShape="1">
          <a:blip r:embed="rId3">
            <a:alphaModFix/>
          </a:blip>
          <a:srcRect b="12354" l="7330" r="0" t="8198"/>
          <a:stretch/>
        </p:blipFill>
        <p:spPr>
          <a:xfrm>
            <a:off x="670550" y="1280150"/>
            <a:ext cx="8473452" cy="4084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fe45dbf708_0_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No Sql Learning</a:t>
            </a:r>
            <a:endParaRPr/>
          </a:p>
        </p:txBody>
      </p:sp>
      <p:sp>
        <p:nvSpPr>
          <p:cNvPr id="496" name="Google Shape;496;gfe45dbf708_0_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rPr lang="en-US" sz="5875"/>
              <a:t>1 No Sql Concepts - </a:t>
            </a:r>
            <a:endParaRPr sz="5875"/>
          </a:p>
          <a:p>
            <a:pPr indent="0" lvl="0" marL="0" rtl="0" algn="l">
              <a:spcBef>
                <a:spcPts val="1000"/>
              </a:spcBef>
              <a:spcAft>
                <a:spcPts val="0"/>
              </a:spcAft>
              <a:buNone/>
            </a:pPr>
            <a:r>
              <a:rPr lang="en-US" sz="5875" u="sng">
                <a:solidFill>
                  <a:schemeClr val="hlink"/>
                </a:solidFill>
                <a:hlinkClick r:id="rId3"/>
              </a:rPr>
              <a:t>https://www.youtube.com/watch?v=DtCmY0JU3mM&amp;list=PLKDJE8BkZ4wxSleTXC9m9HDpPVF9UcSh6&amp;index=1</a:t>
            </a:r>
            <a:endParaRPr sz="5875"/>
          </a:p>
          <a:p>
            <a:pPr indent="0" lvl="0" marL="0" rtl="0" algn="l">
              <a:spcBef>
                <a:spcPts val="1000"/>
              </a:spcBef>
              <a:spcAft>
                <a:spcPts val="0"/>
              </a:spcAft>
              <a:buNone/>
            </a:pPr>
            <a:r>
              <a:t/>
            </a:r>
            <a:endParaRPr sz="5875"/>
          </a:p>
          <a:p>
            <a:pPr indent="0" lvl="0" marL="0" rtl="0" algn="l">
              <a:spcBef>
                <a:spcPts val="1000"/>
              </a:spcBef>
              <a:spcAft>
                <a:spcPts val="0"/>
              </a:spcAft>
              <a:buNone/>
            </a:pPr>
            <a:r>
              <a:rPr lang="en-US" sz="5875"/>
              <a:t>2 Key Value Database- </a:t>
            </a:r>
            <a:r>
              <a:rPr lang="en-US" sz="5875" u="sng">
                <a:solidFill>
                  <a:schemeClr val="hlink"/>
                </a:solidFill>
                <a:hlinkClick r:id="rId4"/>
              </a:rPr>
              <a:t>https://www.youtube.com/watch?v=XroDCGGED04</a:t>
            </a:r>
            <a:endParaRPr sz="5875"/>
          </a:p>
          <a:p>
            <a:pPr indent="0" lvl="0" marL="0" rtl="0" algn="l">
              <a:spcBef>
                <a:spcPts val="1000"/>
              </a:spcBef>
              <a:spcAft>
                <a:spcPts val="0"/>
              </a:spcAft>
              <a:buNone/>
            </a:pPr>
            <a:r>
              <a:t/>
            </a:r>
            <a:endParaRPr sz="5875"/>
          </a:p>
          <a:p>
            <a:pPr indent="0" lvl="0" marL="0" rtl="0" algn="l">
              <a:spcBef>
                <a:spcPts val="1000"/>
              </a:spcBef>
              <a:spcAft>
                <a:spcPts val="0"/>
              </a:spcAft>
              <a:buNone/>
            </a:pPr>
            <a:r>
              <a:rPr lang="en-US" sz="5875"/>
              <a:t>3Document based Database- </a:t>
            </a:r>
            <a:r>
              <a:rPr lang="en-US" sz="5875" u="sng">
                <a:solidFill>
                  <a:schemeClr val="hlink"/>
                </a:solidFill>
                <a:hlinkClick r:id="rId5"/>
              </a:rPr>
              <a:t>https://www.youtube.com/watch?v=LTTrBS5zoVc</a:t>
            </a:r>
            <a:endParaRPr sz="5875"/>
          </a:p>
          <a:p>
            <a:pPr indent="0" lvl="0" marL="0" rtl="0" algn="l">
              <a:spcBef>
                <a:spcPts val="1000"/>
              </a:spcBef>
              <a:spcAft>
                <a:spcPts val="0"/>
              </a:spcAft>
              <a:buNone/>
            </a:pPr>
            <a:r>
              <a:t/>
            </a:r>
            <a:endParaRPr sz="5875"/>
          </a:p>
          <a:p>
            <a:pPr indent="0" lvl="0" marL="0" rtl="0" algn="l">
              <a:spcBef>
                <a:spcPts val="1000"/>
              </a:spcBef>
              <a:spcAft>
                <a:spcPts val="0"/>
              </a:spcAft>
              <a:buNone/>
            </a:pPr>
            <a:r>
              <a:rPr lang="en-US" sz="5875"/>
              <a:t>4 Graph Database - </a:t>
            </a:r>
            <a:r>
              <a:rPr lang="en-US" sz="5875" u="sng">
                <a:solidFill>
                  <a:schemeClr val="hlink"/>
                </a:solidFill>
                <a:hlinkClick r:id="rId6"/>
              </a:rPr>
              <a:t>https://www.youtube.com/watch?v=BKp7CjTlKso</a:t>
            </a:r>
            <a:endParaRPr sz="5875"/>
          </a:p>
          <a:p>
            <a:pPr indent="0" lvl="0" marL="0" rtl="0" algn="l">
              <a:spcBef>
                <a:spcPts val="1000"/>
              </a:spcBef>
              <a:spcAft>
                <a:spcPts val="0"/>
              </a:spcAft>
              <a:buNone/>
            </a:pPr>
            <a:r>
              <a:t/>
            </a:r>
            <a:endParaRPr sz="5875"/>
          </a:p>
          <a:p>
            <a:pPr indent="0" lvl="0" marL="0" rtl="0" algn="l">
              <a:spcBef>
                <a:spcPts val="1000"/>
              </a:spcBef>
              <a:spcAft>
                <a:spcPts val="0"/>
              </a:spcAft>
              <a:buNone/>
            </a:pPr>
            <a:r>
              <a:rPr lang="en-US" sz="5875"/>
              <a:t>5 Column store Database- </a:t>
            </a:r>
            <a:r>
              <a:rPr lang="en-US" sz="5875" u="sng">
                <a:solidFill>
                  <a:schemeClr val="hlink"/>
                </a:solidFill>
                <a:hlinkClick r:id="rId7"/>
              </a:rPr>
              <a:t>https://www.youtube.com/watch?v=Z_SdLS6G7jc</a:t>
            </a:r>
            <a:endParaRPr sz="5875"/>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200"/>
              </a:spcAft>
              <a:buNone/>
            </a:pPr>
            <a:r>
              <a:t/>
            </a:r>
            <a:endParaRPr/>
          </a:p>
        </p:txBody>
      </p:sp>
      <p:sp>
        <p:nvSpPr>
          <p:cNvPr id="497" name="Google Shape;497;gfe45dbf708_0_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ph type="title"/>
          </p:nvPr>
        </p:nvSpPr>
        <p:spPr>
          <a:xfrm>
            <a:off x="990600" y="6925"/>
            <a:ext cx="5782500" cy="1243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t/>
            </a:r>
            <a:endParaRPr b="1" sz="4000">
              <a:solidFill>
                <a:srgbClr val="D24717"/>
              </a:solidFill>
              <a:latin typeface="Arial"/>
              <a:ea typeface="Arial"/>
              <a:cs typeface="Arial"/>
              <a:sym typeface="Arial"/>
            </a:endParaRPr>
          </a:p>
          <a:p>
            <a:pPr indent="0" lvl="0" marL="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Key Value Pair Based</a:t>
            </a:r>
            <a:endParaRPr sz="4000">
              <a:latin typeface="Arial"/>
              <a:ea typeface="Arial"/>
              <a:cs typeface="Arial"/>
              <a:sym typeface="Arial"/>
            </a:endParaRPr>
          </a:p>
        </p:txBody>
      </p:sp>
      <p:sp>
        <p:nvSpPr>
          <p:cNvPr id="503" name="Google Shape;503;p42"/>
          <p:cNvSpPr txBox="1"/>
          <p:nvPr/>
        </p:nvSpPr>
        <p:spPr>
          <a:xfrm>
            <a:off x="806251" y="1136475"/>
            <a:ext cx="8276700" cy="5516400"/>
          </a:xfrm>
          <a:prstGeom prst="rect">
            <a:avLst/>
          </a:prstGeom>
          <a:noFill/>
          <a:ln>
            <a:noFill/>
          </a:ln>
        </p:spPr>
        <p:txBody>
          <a:bodyPr anchorCtr="0" anchor="t" bIns="0" lIns="0" spcFirstLastPara="1" rIns="0" wrap="square" tIns="53975">
            <a:spAutoFit/>
          </a:bodyPr>
          <a:lstStyle/>
          <a:p>
            <a:pPr indent="0" lvl="0" marL="457200" marR="663575" rtl="0" algn="just">
              <a:lnSpc>
                <a:spcPct val="150000"/>
              </a:lnSpc>
              <a:spcBef>
                <a:spcPts val="0"/>
              </a:spcBef>
              <a:spcAft>
                <a:spcPts val="0"/>
              </a:spcAft>
              <a:buNone/>
            </a:pPr>
            <a:r>
              <a:t/>
            </a:r>
            <a:endParaRPr sz="900"/>
          </a:p>
          <a:p>
            <a:pPr indent="-262254" lvl="0" marL="287020" marR="663575" rtl="0" algn="just">
              <a:lnSpc>
                <a:spcPct val="150000"/>
              </a:lnSpc>
              <a:spcBef>
                <a:spcPts val="425"/>
              </a:spcBef>
              <a:spcAft>
                <a:spcPts val="0"/>
              </a:spcAft>
              <a:buClr>
                <a:srgbClr val="D24717"/>
              </a:buClr>
              <a:buSzPts val="1679"/>
              <a:buFont typeface="Quattrocento Sans"/>
              <a:buChar char="⚫"/>
            </a:pPr>
            <a:r>
              <a:rPr lang="en-US" sz="2000">
                <a:solidFill>
                  <a:schemeClr val="dk1"/>
                </a:solidFill>
                <a:latin typeface="Times New Roman"/>
                <a:ea typeface="Times New Roman"/>
                <a:cs typeface="Times New Roman"/>
                <a:sym typeface="Times New Roman"/>
              </a:rPr>
              <a:t>Created to handle massive amounts of data and store schema-free data.</a:t>
            </a:r>
            <a:endParaRPr sz="1200"/>
          </a:p>
          <a:p>
            <a:pPr indent="-262254" lvl="0" marL="287020" marR="663575" rtl="0" algn="just">
              <a:lnSpc>
                <a:spcPct val="150000"/>
              </a:lnSpc>
              <a:spcBef>
                <a:spcPts val="425"/>
              </a:spcBef>
              <a:spcAft>
                <a:spcPts val="0"/>
              </a:spcAft>
              <a:buClr>
                <a:srgbClr val="D24717"/>
              </a:buClr>
              <a:buSzPts val="1679"/>
              <a:buFont typeface="Quattrocento Sans"/>
              <a:buChar char="⚫"/>
            </a:pPr>
            <a:r>
              <a:rPr lang="en-US" sz="2000">
                <a:solidFill>
                  <a:schemeClr val="dk1"/>
                </a:solidFill>
                <a:latin typeface="Times New Roman"/>
                <a:ea typeface="Times New Roman"/>
                <a:cs typeface="Times New Roman"/>
                <a:sym typeface="Times New Roman"/>
              </a:rPr>
              <a:t>Data insertion and retrieval are simple.</a:t>
            </a:r>
            <a:endParaRPr sz="1200"/>
          </a:p>
          <a:p>
            <a:pPr indent="-262254" lvl="0" marL="287020" marR="663575" rtl="0" algn="just">
              <a:lnSpc>
                <a:spcPct val="150000"/>
              </a:lnSpc>
              <a:spcBef>
                <a:spcPts val="425"/>
              </a:spcBef>
              <a:spcAft>
                <a:spcPts val="0"/>
              </a:spcAft>
              <a:buClr>
                <a:srgbClr val="D24717"/>
              </a:buClr>
              <a:buSzPts val="1679"/>
              <a:buFont typeface="Quattrocento Sans"/>
              <a:buChar char="⚫"/>
            </a:pPr>
            <a:r>
              <a:rPr lang="en-US" sz="2000">
                <a:solidFill>
                  <a:schemeClr val="dk1"/>
                </a:solidFill>
                <a:latin typeface="Times New Roman"/>
                <a:ea typeface="Times New Roman"/>
                <a:cs typeface="Times New Roman"/>
                <a:sym typeface="Times New Roman"/>
              </a:rPr>
              <a:t>Stores data as a hash table where all keys are unique and the value can be a string, JSON, BLOB (Binary Large Object) etc.</a:t>
            </a:r>
            <a:endParaRPr sz="1200"/>
          </a:p>
          <a:p>
            <a:pPr indent="-262254" lvl="0" marL="287020" marR="663575" rtl="0" algn="just">
              <a:lnSpc>
                <a:spcPct val="150000"/>
              </a:lnSpc>
              <a:spcBef>
                <a:spcPts val="425"/>
              </a:spcBef>
              <a:spcAft>
                <a:spcPts val="0"/>
              </a:spcAft>
              <a:buClr>
                <a:srgbClr val="D24717"/>
              </a:buClr>
              <a:buSzPts val="1679"/>
              <a:buFont typeface="Quattrocento Sans"/>
              <a:buChar char="⚫"/>
            </a:pPr>
            <a:r>
              <a:rPr lang="en-US" sz="2000">
                <a:solidFill>
                  <a:schemeClr val="dk1"/>
                </a:solidFill>
                <a:latin typeface="Times New Roman"/>
                <a:ea typeface="Times New Roman"/>
                <a:cs typeface="Times New Roman"/>
                <a:sym typeface="Times New Roman"/>
              </a:rPr>
              <a:t>Values can be stored against strings, lists, hashes sets and sorted sets as a key.</a:t>
            </a:r>
            <a:endParaRPr sz="1200"/>
          </a:p>
          <a:p>
            <a:pPr indent="-262254" lvl="0" marL="287020" marR="663575" rtl="0" algn="just">
              <a:lnSpc>
                <a:spcPct val="150000"/>
              </a:lnSpc>
              <a:spcBef>
                <a:spcPts val="425"/>
              </a:spcBef>
              <a:spcAft>
                <a:spcPts val="0"/>
              </a:spcAft>
              <a:buClr>
                <a:srgbClr val="D24717"/>
              </a:buClr>
              <a:buSzPts val="1679"/>
              <a:buFont typeface="Quattrocento Sans"/>
              <a:buChar char="⚫"/>
            </a:pPr>
            <a:r>
              <a:rPr lang="en-US" sz="2000">
                <a:solidFill>
                  <a:schemeClr val="dk1"/>
                </a:solidFill>
                <a:latin typeface="Times New Roman"/>
                <a:ea typeface="Times New Roman"/>
                <a:cs typeface="Times New Roman"/>
                <a:sym typeface="Times New Roman"/>
              </a:rPr>
              <a:t>Collections, associative arrays, and dictionaries, etc. can be used as key-value stores.</a:t>
            </a:r>
            <a:endParaRPr sz="1200"/>
          </a:p>
          <a:p>
            <a:pPr indent="0" lvl="0" marL="457200" marR="663575" rtl="0" algn="just">
              <a:lnSpc>
                <a:spcPct val="150000"/>
              </a:lnSpc>
              <a:spcBef>
                <a:spcPts val="425"/>
              </a:spcBef>
              <a:spcAft>
                <a:spcPts val="0"/>
              </a:spcAft>
              <a:buNone/>
            </a:pPr>
            <a:r>
              <a:t/>
            </a:r>
            <a:endParaRPr sz="1200"/>
          </a:p>
          <a:p>
            <a:pPr indent="-155628" lvl="0" marL="287020" marR="663575" rtl="0" algn="l">
              <a:lnSpc>
                <a:spcPct val="150000"/>
              </a:lnSpc>
              <a:spcBef>
                <a:spcPts val="425"/>
              </a:spcBef>
              <a:spcAft>
                <a:spcPts val="0"/>
              </a:spcAft>
              <a:buClr>
                <a:srgbClr val="D24717"/>
              </a:buClr>
              <a:buSzPts val="1879"/>
              <a:buFont typeface="Quattrocento Sans"/>
              <a:buNone/>
            </a:pPr>
            <a:r>
              <a:t/>
            </a:r>
            <a:endParaRPr sz="2200">
              <a:solidFill>
                <a:schemeClr val="dk1"/>
              </a:solidFill>
              <a:latin typeface="Times New Roman"/>
              <a:ea typeface="Times New Roman"/>
              <a:cs typeface="Times New Roman"/>
              <a:sym typeface="Times New Roman"/>
            </a:endParaRPr>
          </a:p>
          <a:p>
            <a:pPr indent="-155628" lvl="0" marL="287020" marR="663575" rtl="0" algn="l">
              <a:lnSpc>
                <a:spcPct val="150000"/>
              </a:lnSpc>
              <a:spcBef>
                <a:spcPts val="425"/>
              </a:spcBef>
              <a:spcAft>
                <a:spcPts val="0"/>
              </a:spcAft>
              <a:buClr>
                <a:srgbClr val="D24717"/>
              </a:buClr>
              <a:buSzPts val="1879"/>
              <a:buFont typeface="Quattrocento Sans"/>
              <a:buNone/>
            </a:pPr>
            <a:r>
              <a:t/>
            </a:r>
            <a:endParaRPr sz="2200">
              <a:solidFill>
                <a:schemeClr val="dk1"/>
              </a:solidFill>
              <a:latin typeface="Times New Roman"/>
              <a:ea typeface="Times New Roman"/>
              <a:cs typeface="Times New Roman"/>
              <a:sym typeface="Times New Roman"/>
            </a:endParaRPr>
          </a:p>
        </p:txBody>
      </p:sp>
      <p:sp>
        <p:nvSpPr>
          <p:cNvPr id="504" name="Google Shape;504;p4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4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7533eec773_0_2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12" name="Google Shape;512;g27533eec773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3" name="Google Shape;513;g27533eec773_0_24"/>
          <p:cNvPicPr preferRelativeResize="0"/>
          <p:nvPr/>
        </p:nvPicPr>
        <p:blipFill>
          <a:blip r:embed="rId3">
            <a:alphaModFix/>
          </a:blip>
          <a:stretch>
            <a:fillRect/>
          </a:stretch>
        </p:blipFill>
        <p:spPr>
          <a:xfrm>
            <a:off x="807725" y="533400"/>
            <a:ext cx="8061951" cy="5334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7533eec773_0_3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0" name="Google Shape;520;g27533eec773_0_3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1" name="Google Shape;521;g27533eec773_0_31"/>
          <p:cNvPicPr preferRelativeResize="0"/>
          <p:nvPr/>
        </p:nvPicPr>
        <p:blipFill>
          <a:blip r:embed="rId3">
            <a:alphaModFix/>
          </a:blip>
          <a:stretch>
            <a:fillRect/>
          </a:stretch>
        </p:blipFill>
        <p:spPr>
          <a:xfrm>
            <a:off x="868675" y="838200"/>
            <a:ext cx="8046724" cy="52120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7533eec773_0_3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8" name="Google Shape;528;g27533eec773_0_3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9" name="Google Shape;529;g27533eec773_0_38"/>
          <p:cNvPicPr preferRelativeResize="0"/>
          <p:nvPr/>
        </p:nvPicPr>
        <p:blipFill>
          <a:blip r:embed="rId3">
            <a:alphaModFix/>
          </a:blip>
          <a:stretch>
            <a:fillRect/>
          </a:stretch>
        </p:blipFill>
        <p:spPr>
          <a:xfrm>
            <a:off x="1691650" y="982975"/>
            <a:ext cx="7073472" cy="397688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7533eec773_0_4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36" name="Google Shape;536;g27533eec773_0_4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37" name="Google Shape;537;g27533eec773_0_45"/>
          <p:cNvPicPr preferRelativeResize="0"/>
          <p:nvPr/>
        </p:nvPicPr>
        <p:blipFill rotWithShape="1">
          <a:blip r:embed="rId3">
            <a:alphaModFix/>
          </a:blip>
          <a:srcRect b="0" l="5383" r="0" t="7475"/>
          <a:stretch/>
        </p:blipFill>
        <p:spPr>
          <a:xfrm>
            <a:off x="1282913" y="1203950"/>
            <a:ext cx="6692475" cy="3679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7533eec773_0_52"/>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4" name="Google Shape;544;g27533eec773_0_52"/>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45" name="Google Shape;545;g27533eec773_0_52"/>
          <p:cNvPicPr preferRelativeResize="0"/>
          <p:nvPr/>
        </p:nvPicPr>
        <p:blipFill rotWithShape="1">
          <a:blip r:embed="rId3">
            <a:alphaModFix/>
          </a:blip>
          <a:srcRect b="9231" l="3880" r="6706" t="16141"/>
          <a:stretch/>
        </p:blipFill>
        <p:spPr>
          <a:xfrm>
            <a:off x="838200" y="1142975"/>
            <a:ext cx="7848599" cy="426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txBox="1"/>
          <p:nvPr>
            <p:ph type="title"/>
          </p:nvPr>
        </p:nvSpPr>
        <p:spPr>
          <a:xfrm>
            <a:off x="784391" y="154671"/>
            <a:ext cx="6915562" cy="56616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400"/>
              <a:buFont typeface="Arial"/>
              <a:buNone/>
            </a:pPr>
            <a:r>
              <a:rPr b="1" lang="en-US">
                <a:solidFill>
                  <a:srgbClr val="D24717"/>
                </a:solidFill>
                <a:latin typeface="Arial"/>
                <a:ea typeface="Arial"/>
                <a:cs typeface="Arial"/>
                <a:sym typeface="Arial"/>
              </a:rPr>
              <a:t>Centralized Database</a:t>
            </a:r>
            <a:endParaRPr>
              <a:latin typeface="Arial"/>
              <a:ea typeface="Arial"/>
              <a:cs typeface="Arial"/>
              <a:sym typeface="Arial"/>
            </a:endParaRPr>
          </a:p>
        </p:txBody>
      </p:sp>
      <p:sp>
        <p:nvSpPr>
          <p:cNvPr id="146" name="Google Shape;146;p5"/>
          <p:cNvSpPr txBox="1"/>
          <p:nvPr/>
        </p:nvSpPr>
        <p:spPr>
          <a:xfrm>
            <a:off x="675046" y="1222970"/>
            <a:ext cx="4447200" cy="4568400"/>
          </a:xfrm>
          <a:prstGeom prst="rect">
            <a:avLst/>
          </a:prstGeom>
          <a:noFill/>
          <a:ln cap="flat" cmpd="sng" w="28575">
            <a:solidFill>
              <a:srgbClr val="C00000"/>
            </a:solidFill>
            <a:prstDash val="solid"/>
            <a:round/>
            <a:headEnd len="sm" w="sm" type="none"/>
            <a:tailEnd len="sm" w="sm" type="none"/>
          </a:ln>
        </p:spPr>
        <p:txBody>
          <a:bodyPr anchorCtr="0" anchor="t" bIns="0" lIns="0" spcFirstLastPara="1" rIns="0" wrap="square" tIns="21575">
            <a:spAutoFit/>
          </a:bodyPr>
          <a:lstStyle/>
          <a:p>
            <a:pPr indent="-274319" lvl="0" marL="365760" marR="316230" rtl="0" algn="just">
              <a:lnSpc>
                <a:spcPct val="80000"/>
              </a:lnSpc>
              <a:spcBef>
                <a:spcPts val="0"/>
              </a:spcBef>
              <a:spcAft>
                <a:spcPts val="0"/>
              </a:spcAft>
              <a:buClr>
                <a:srgbClr val="D24717"/>
              </a:buClr>
              <a:buSzPts val="2050"/>
              <a:buFont typeface="Arial"/>
              <a:buChar char="•"/>
            </a:pPr>
            <a:r>
              <a:rPr lang="en-US" sz="2400">
                <a:solidFill>
                  <a:schemeClr val="dk1"/>
                </a:solidFill>
                <a:latin typeface="Times New Roman"/>
                <a:ea typeface="Times New Roman"/>
                <a:cs typeface="Times New Roman"/>
                <a:sym typeface="Times New Roman"/>
              </a:rPr>
              <a:t>It is the type of database that  stores data at a </a:t>
            </a:r>
            <a:r>
              <a:rPr lang="en-US" sz="2400">
                <a:solidFill>
                  <a:srgbClr val="D24717"/>
                </a:solidFill>
                <a:latin typeface="Times New Roman"/>
                <a:ea typeface="Times New Roman"/>
                <a:cs typeface="Times New Roman"/>
                <a:sym typeface="Times New Roman"/>
              </a:rPr>
              <a:t>centralized  </a:t>
            </a:r>
            <a:r>
              <a:rPr lang="en-US" sz="2400">
                <a:solidFill>
                  <a:schemeClr val="dk1"/>
                </a:solidFill>
                <a:latin typeface="Times New Roman"/>
                <a:ea typeface="Times New Roman"/>
                <a:cs typeface="Times New Roman"/>
                <a:sym typeface="Times New Roman"/>
              </a:rPr>
              <a:t>database system.</a:t>
            </a:r>
            <a:endParaRPr sz="2400">
              <a:solidFill>
                <a:schemeClr val="dk1"/>
              </a:solidFill>
              <a:latin typeface="Times New Roman"/>
              <a:ea typeface="Times New Roman"/>
              <a:cs typeface="Times New Roman"/>
              <a:sym typeface="Times New Roman"/>
            </a:endParaRPr>
          </a:p>
          <a:p>
            <a:pPr indent="-274319" lvl="0" marL="365760" marR="133350" rtl="0" algn="just">
              <a:lnSpc>
                <a:spcPct val="80000"/>
              </a:lnSpc>
              <a:spcBef>
                <a:spcPts val="600"/>
              </a:spcBef>
              <a:spcAft>
                <a:spcPts val="0"/>
              </a:spcAft>
              <a:buClr>
                <a:srgbClr val="D24717"/>
              </a:buClr>
              <a:buSzPts val="2050"/>
              <a:buFont typeface="Arial"/>
              <a:buChar char="•"/>
            </a:pPr>
            <a:r>
              <a:rPr lang="en-US" sz="2400">
                <a:solidFill>
                  <a:schemeClr val="dk1"/>
                </a:solidFill>
                <a:latin typeface="Times New Roman"/>
                <a:ea typeface="Times New Roman"/>
                <a:cs typeface="Times New Roman"/>
                <a:sym typeface="Times New Roman"/>
              </a:rPr>
              <a:t>It comforts the users to </a:t>
            </a:r>
            <a:r>
              <a:rPr lang="en-US" sz="2400">
                <a:solidFill>
                  <a:srgbClr val="D24717"/>
                </a:solidFill>
                <a:latin typeface="Times New Roman"/>
                <a:ea typeface="Times New Roman"/>
                <a:cs typeface="Times New Roman"/>
                <a:sym typeface="Times New Roman"/>
              </a:rPr>
              <a:t>access  the stored data from different  locations </a:t>
            </a:r>
            <a:r>
              <a:rPr lang="en-US" sz="2400">
                <a:solidFill>
                  <a:schemeClr val="dk1"/>
                </a:solidFill>
                <a:latin typeface="Times New Roman"/>
                <a:ea typeface="Times New Roman"/>
                <a:cs typeface="Times New Roman"/>
                <a:sym typeface="Times New Roman"/>
              </a:rPr>
              <a:t>through several  applications.</a:t>
            </a:r>
            <a:endParaRPr sz="2400">
              <a:solidFill>
                <a:schemeClr val="dk1"/>
              </a:solidFill>
              <a:latin typeface="Times New Roman"/>
              <a:ea typeface="Times New Roman"/>
              <a:cs typeface="Times New Roman"/>
              <a:sym typeface="Times New Roman"/>
            </a:endParaRPr>
          </a:p>
          <a:p>
            <a:pPr indent="-274319" lvl="0" marL="365760" marR="140335" rtl="0" algn="just">
              <a:lnSpc>
                <a:spcPct val="96250"/>
              </a:lnSpc>
              <a:spcBef>
                <a:spcPts val="580"/>
              </a:spcBef>
              <a:spcAft>
                <a:spcPts val="0"/>
              </a:spcAft>
              <a:buClr>
                <a:srgbClr val="D24717"/>
              </a:buClr>
              <a:buSzPts val="2050"/>
              <a:buFont typeface="Arial"/>
              <a:buChar char="•"/>
            </a:pPr>
            <a:r>
              <a:rPr lang="en-US" sz="2400">
                <a:solidFill>
                  <a:schemeClr val="dk1"/>
                </a:solidFill>
                <a:latin typeface="Times New Roman"/>
                <a:ea typeface="Times New Roman"/>
                <a:cs typeface="Times New Roman"/>
                <a:sym typeface="Times New Roman"/>
              </a:rPr>
              <a:t>These applications contain the  </a:t>
            </a:r>
            <a:r>
              <a:rPr lang="en-US" sz="2400">
                <a:solidFill>
                  <a:srgbClr val="D24717"/>
                </a:solidFill>
                <a:latin typeface="Times New Roman"/>
                <a:ea typeface="Times New Roman"/>
                <a:cs typeface="Times New Roman"/>
                <a:sym typeface="Times New Roman"/>
              </a:rPr>
              <a:t>authentication process </a:t>
            </a:r>
            <a:r>
              <a:rPr lang="en-US" sz="2400">
                <a:solidFill>
                  <a:schemeClr val="dk1"/>
                </a:solidFill>
                <a:latin typeface="Times New Roman"/>
                <a:ea typeface="Times New Roman"/>
                <a:cs typeface="Times New Roman"/>
                <a:sym typeface="Times New Roman"/>
              </a:rPr>
              <a:t>to let  users access data securely.</a:t>
            </a:r>
            <a:endParaRPr sz="2400">
              <a:solidFill>
                <a:schemeClr val="dk1"/>
              </a:solidFill>
              <a:latin typeface="Times New Roman"/>
              <a:ea typeface="Times New Roman"/>
              <a:cs typeface="Times New Roman"/>
              <a:sym typeface="Times New Roman"/>
            </a:endParaRPr>
          </a:p>
          <a:p>
            <a:pPr indent="-274319" lvl="0" marL="365760" marR="219709" rtl="0" algn="just">
              <a:lnSpc>
                <a:spcPct val="80000"/>
              </a:lnSpc>
              <a:spcBef>
                <a:spcPts val="605"/>
              </a:spcBef>
              <a:spcAft>
                <a:spcPts val="0"/>
              </a:spcAft>
              <a:buClr>
                <a:srgbClr val="D24717"/>
              </a:buClr>
              <a:buSzPts val="2050"/>
              <a:buFont typeface="Arial"/>
              <a:buChar char="•"/>
            </a:pPr>
            <a:r>
              <a:rPr lang="en-US" sz="2400">
                <a:solidFill>
                  <a:schemeClr val="dk1"/>
                </a:solidFill>
                <a:latin typeface="Times New Roman"/>
                <a:ea typeface="Times New Roman"/>
                <a:cs typeface="Times New Roman"/>
                <a:sym typeface="Times New Roman"/>
              </a:rPr>
              <a:t>An example: Central Library  that carries a central database  of each library in a college/university.</a:t>
            </a:r>
            <a:endParaRPr sz="2400">
              <a:solidFill>
                <a:schemeClr val="dk1"/>
              </a:solidFill>
              <a:latin typeface="Times New Roman"/>
              <a:ea typeface="Times New Roman"/>
              <a:cs typeface="Times New Roman"/>
              <a:sym typeface="Times New Roman"/>
            </a:endParaRPr>
          </a:p>
        </p:txBody>
      </p:sp>
      <p:pic>
        <p:nvPicPr>
          <p:cNvPr id="147" name="Google Shape;147;p5"/>
          <p:cNvPicPr preferRelativeResize="0"/>
          <p:nvPr/>
        </p:nvPicPr>
        <p:blipFill rotWithShape="1">
          <a:blip r:embed="rId3">
            <a:alphaModFix/>
          </a:blip>
          <a:srcRect b="0" l="0" r="0" t="0"/>
          <a:stretch/>
        </p:blipFill>
        <p:spPr>
          <a:xfrm>
            <a:off x="5337586" y="1355293"/>
            <a:ext cx="3199842" cy="2217346"/>
          </a:xfrm>
          <a:prstGeom prst="rect">
            <a:avLst/>
          </a:prstGeom>
          <a:noFill/>
          <a:ln>
            <a:noFill/>
          </a:ln>
        </p:spPr>
      </p:pic>
      <p:sp>
        <p:nvSpPr>
          <p:cNvPr id="148" name="Google Shape;148;p5"/>
          <p:cNvSpPr txBox="1"/>
          <p:nvPr/>
        </p:nvSpPr>
        <p:spPr>
          <a:xfrm>
            <a:off x="5332773" y="4207096"/>
            <a:ext cx="3792900" cy="1490400"/>
          </a:xfrm>
          <a:prstGeom prst="rect">
            <a:avLst/>
          </a:prstGeom>
          <a:noFill/>
          <a:ln>
            <a:noFill/>
          </a:ln>
        </p:spPr>
        <p:txBody>
          <a:bodyPr anchorCtr="0" anchor="t" bIns="0" lIns="0" spcFirstLastPara="1" rIns="0" wrap="square" tIns="12700">
            <a:spAutoFit/>
          </a:bodyPr>
          <a:lstStyle/>
          <a:p>
            <a:pPr indent="-146050" lvl="0" marL="120014" marR="0" rtl="0" algn="l">
              <a:lnSpc>
                <a:spcPct val="100000"/>
              </a:lnSpc>
              <a:spcBef>
                <a:spcPts val="0"/>
              </a:spcBef>
              <a:spcAft>
                <a:spcPts val="0"/>
              </a:spcAft>
              <a:buClr>
                <a:srgbClr val="FF0000"/>
              </a:buClr>
              <a:buSzPts val="2300"/>
              <a:buChar char="•"/>
            </a:pPr>
            <a:r>
              <a:rPr b="1" lang="en-US" sz="2400">
                <a:solidFill>
                  <a:srgbClr val="FF0000"/>
                </a:solidFill>
                <a:latin typeface="Times New Roman"/>
                <a:ea typeface="Times New Roman"/>
                <a:cs typeface="Times New Roman"/>
                <a:sym typeface="Times New Roman"/>
              </a:rPr>
              <a:t>Not easy to update,</a:t>
            </a:r>
            <a:endParaRPr b="1" sz="2400">
              <a:solidFill>
                <a:srgbClr val="FF0000"/>
              </a:solidFill>
              <a:latin typeface="Times New Roman"/>
              <a:ea typeface="Times New Roman"/>
              <a:cs typeface="Times New Roman"/>
              <a:sym typeface="Times New Roman"/>
            </a:endParaRPr>
          </a:p>
          <a:p>
            <a:pPr indent="-146050" lvl="0" marL="120014" marR="0" rtl="0" algn="l">
              <a:lnSpc>
                <a:spcPct val="100000"/>
              </a:lnSpc>
              <a:spcBef>
                <a:spcPts val="0"/>
              </a:spcBef>
              <a:spcAft>
                <a:spcPts val="0"/>
              </a:spcAft>
              <a:buClr>
                <a:srgbClr val="FF0000"/>
              </a:buClr>
              <a:buSzPts val="2300"/>
              <a:buChar char="•"/>
            </a:pPr>
            <a:r>
              <a:rPr b="1" lang="en-US" sz="2400">
                <a:solidFill>
                  <a:srgbClr val="FF0000"/>
                </a:solidFill>
                <a:latin typeface="Times New Roman"/>
                <a:ea typeface="Times New Roman"/>
                <a:cs typeface="Times New Roman"/>
                <a:sym typeface="Times New Roman"/>
              </a:rPr>
              <a:t>Response time for fetching,</a:t>
            </a:r>
            <a:endParaRPr b="1" sz="2400">
              <a:solidFill>
                <a:srgbClr val="FF0000"/>
              </a:solidFill>
              <a:latin typeface="Times New Roman"/>
              <a:ea typeface="Times New Roman"/>
              <a:cs typeface="Times New Roman"/>
              <a:sym typeface="Times New Roman"/>
            </a:endParaRPr>
          </a:p>
          <a:p>
            <a:pPr indent="-146050" lvl="0" marL="12700" marR="225425" rtl="0" algn="l">
              <a:lnSpc>
                <a:spcPct val="100000"/>
              </a:lnSpc>
              <a:spcBef>
                <a:spcPts val="0"/>
              </a:spcBef>
              <a:spcAft>
                <a:spcPts val="0"/>
              </a:spcAft>
              <a:buClr>
                <a:srgbClr val="FF0000"/>
              </a:buClr>
              <a:buSzPts val="2300"/>
              <a:buChar char="•"/>
            </a:pPr>
            <a:r>
              <a:rPr b="1" lang="en-US" sz="2400">
                <a:solidFill>
                  <a:srgbClr val="FF0000"/>
                </a:solidFill>
                <a:latin typeface="Times New Roman"/>
                <a:ea typeface="Times New Roman"/>
                <a:cs typeface="Times New Roman"/>
                <a:sym typeface="Times New Roman"/>
              </a:rPr>
              <a:t>Data loss in case of server  failure !</a:t>
            </a:r>
            <a:endParaRPr b="1" sz="2400">
              <a:solidFill>
                <a:srgbClr val="FF0000"/>
              </a:solidFill>
              <a:latin typeface="Times New Roman"/>
              <a:ea typeface="Times New Roman"/>
              <a:cs typeface="Times New Roman"/>
              <a:sym typeface="Times New Roman"/>
            </a:endParaRPr>
          </a:p>
        </p:txBody>
      </p:sp>
      <p:sp>
        <p:nvSpPr>
          <p:cNvPr id="149" name="Google Shape;149;p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
        <p:nvSpPr>
          <p:cNvPr id="150" name="Google Shape;150;p5"/>
          <p:cNvSpPr txBox="1"/>
          <p:nvPr/>
        </p:nvSpPr>
        <p:spPr>
          <a:xfrm>
            <a:off x="5421125" y="5697500"/>
            <a:ext cx="3616200" cy="514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Libre Franklin"/>
              <a:buChar char="●"/>
            </a:pPr>
            <a:r>
              <a:rPr lang="en-US" sz="2000">
                <a:solidFill>
                  <a:schemeClr val="dk2"/>
                </a:solidFill>
                <a:latin typeface="Libre Franklin"/>
                <a:ea typeface="Libre Franklin"/>
                <a:cs typeface="Libre Franklin"/>
                <a:sym typeface="Libre Franklin"/>
              </a:rPr>
              <a:t>MySQL</a:t>
            </a:r>
            <a:endParaRPr sz="2000">
              <a:solidFill>
                <a:schemeClr val="dk2"/>
              </a:solidFill>
              <a:latin typeface="Libre Franklin"/>
              <a:ea typeface="Libre Franklin"/>
              <a:cs typeface="Libre Franklin"/>
              <a:sym typeface="Libre Franklin"/>
            </a:endParaRPr>
          </a:p>
          <a:p>
            <a:pPr indent="-355600" lvl="0" marL="457200" rtl="0" algn="l">
              <a:spcBef>
                <a:spcPts val="0"/>
              </a:spcBef>
              <a:spcAft>
                <a:spcPts val="0"/>
              </a:spcAft>
              <a:buClr>
                <a:schemeClr val="dk2"/>
              </a:buClr>
              <a:buSzPts val="2000"/>
              <a:buFont typeface="Libre Franklin"/>
              <a:buChar char="●"/>
            </a:pPr>
            <a:r>
              <a:rPr lang="en-US" sz="2000">
                <a:solidFill>
                  <a:schemeClr val="dk2"/>
                </a:solidFill>
                <a:latin typeface="Libre Franklin"/>
                <a:ea typeface="Libre Franklin"/>
                <a:cs typeface="Libre Franklin"/>
                <a:sym typeface="Libre Franklin"/>
              </a:rPr>
              <a:t>Oracle DB</a:t>
            </a:r>
            <a:endParaRPr sz="2000">
              <a:solidFill>
                <a:schemeClr val="dk2"/>
              </a:solidFill>
              <a:latin typeface="Libre Franklin"/>
              <a:ea typeface="Libre Franklin"/>
              <a:cs typeface="Libre Franklin"/>
              <a:sym typeface="Libre Franklin"/>
            </a:endParaRPr>
          </a:p>
          <a:p>
            <a:pPr indent="-355600" lvl="0" marL="457200" rtl="0" algn="l">
              <a:spcBef>
                <a:spcPts val="0"/>
              </a:spcBef>
              <a:spcAft>
                <a:spcPts val="0"/>
              </a:spcAft>
              <a:buClr>
                <a:schemeClr val="dk2"/>
              </a:buClr>
              <a:buSzPts val="2000"/>
              <a:buFont typeface="Libre Franklin"/>
              <a:buChar char="●"/>
            </a:pPr>
            <a:r>
              <a:rPr lang="en-US" sz="2000">
                <a:solidFill>
                  <a:schemeClr val="dk2"/>
                </a:solidFill>
                <a:latin typeface="Libre Franklin"/>
                <a:ea typeface="Libre Franklin"/>
                <a:cs typeface="Libre Franklin"/>
                <a:sym typeface="Libre Franklin"/>
              </a:rPr>
              <a:t>MS SQL server</a:t>
            </a:r>
            <a:endParaRPr sz="2000">
              <a:solidFill>
                <a:schemeClr val="dk2"/>
              </a:solidFill>
              <a:latin typeface="Libre Franklin"/>
              <a:ea typeface="Libre Franklin"/>
              <a:cs typeface="Libre Franklin"/>
              <a:sym typeface="Libre Franklin"/>
            </a:endParaRPr>
          </a:p>
          <a:p>
            <a:pPr indent="0" lvl="0" marL="457200" rtl="0" algn="l">
              <a:spcBef>
                <a:spcPts val="0"/>
              </a:spcBef>
              <a:spcAft>
                <a:spcPts val="0"/>
              </a:spcAft>
              <a:buNone/>
            </a:pPr>
            <a:r>
              <a:t/>
            </a:r>
            <a:endParaRPr sz="2000">
              <a:solidFill>
                <a:schemeClr val="dk2"/>
              </a:solidFill>
              <a:latin typeface="Libre Franklin"/>
              <a:ea typeface="Libre Franklin"/>
              <a:cs typeface="Libre Franklin"/>
              <a:sym typeface="Libre Frankli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4400"/>
              <a:buFont typeface="Arial"/>
              <a:buNone/>
            </a:pPr>
            <a:r>
              <a:rPr b="1" lang="en-US">
                <a:solidFill>
                  <a:srgbClr val="D24717"/>
                </a:solidFill>
                <a:latin typeface="Arial"/>
                <a:ea typeface="Arial"/>
                <a:cs typeface="Arial"/>
                <a:sym typeface="Arial"/>
              </a:rPr>
              <a:t>Key Value Pair Based</a:t>
            </a:r>
            <a:endParaRPr/>
          </a:p>
        </p:txBody>
      </p:sp>
      <p:sp>
        <p:nvSpPr>
          <p:cNvPr id="551" name="Google Shape;551;p4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3" name="Google Shape;553;p46"/>
          <p:cNvPicPr preferRelativeResize="0"/>
          <p:nvPr/>
        </p:nvPicPr>
        <p:blipFill rotWithShape="1">
          <a:blip r:embed="rId3">
            <a:alphaModFix/>
          </a:blip>
          <a:srcRect b="0" l="0" r="0" t="0"/>
          <a:stretch/>
        </p:blipFill>
        <p:spPr>
          <a:xfrm>
            <a:off x="762000" y="2362200"/>
            <a:ext cx="7897747" cy="3136956"/>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4400"/>
              <a:buFont typeface="Arial"/>
              <a:buNone/>
            </a:pPr>
            <a:r>
              <a:rPr b="1" lang="en-US">
                <a:solidFill>
                  <a:srgbClr val="D24717"/>
                </a:solidFill>
                <a:latin typeface="Arial"/>
                <a:ea typeface="Arial"/>
                <a:cs typeface="Arial"/>
                <a:sym typeface="Arial"/>
              </a:rPr>
              <a:t>Key Value Pair Based</a:t>
            </a:r>
            <a:endParaRPr/>
          </a:p>
        </p:txBody>
      </p:sp>
      <p:sp>
        <p:nvSpPr>
          <p:cNvPr id="559" name="Google Shape;559;p4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4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1" name="Google Shape;561;p47"/>
          <p:cNvPicPr preferRelativeResize="0"/>
          <p:nvPr/>
        </p:nvPicPr>
        <p:blipFill rotWithShape="1">
          <a:blip r:embed="rId3">
            <a:alphaModFix/>
          </a:blip>
          <a:srcRect b="0" l="0" r="0" t="0"/>
          <a:stretch/>
        </p:blipFill>
        <p:spPr>
          <a:xfrm>
            <a:off x="1371600" y="1752600"/>
            <a:ext cx="7026054" cy="30480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ph type="title"/>
          </p:nvPr>
        </p:nvSpPr>
        <p:spPr>
          <a:xfrm>
            <a:off x="1027898" y="236057"/>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D24717"/>
              </a:buClr>
              <a:buSzPts val="4400"/>
              <a:buFont typeface="Arial"/>
              <a:buNone/>
            </a:pPr>
            <a:r>
              <a:rPr b="1" lang="en-US">
                <a:solidFill>
                  <a:srgbClr val="D24717"/>
                </a:solidFill>
                <a:latin typeface="Arial"/>
                <a:ea typeface="Arial"/>
                <a:cs typeface="Arial"/>
                <a:sym typeface="Arial"/>
              </a:rPr>
              <a:t>Key Value Pair Based</a:t>
            </a:r>
            <a:endParaRPr/>
          </a:p>
        </p:txBody>
      </p:sp>
      <p:sp>
        <p:nvSpPr>
          <p:cNvPr id="567" name="Google Shape;567;p4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4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9" name="Google Shape;569;p48"/>
          <p:cNvPicPr preferRelativeResize="0"/>
          <p:nvPr/>
        </p:nvPicPr>
        <p:blipFill rotWithShape="1">
          <a:blip r:embed="rId3">
            <a:alphaModFix/>
          </a:blip>
          <a:srcRect b="0" l="0" r="0" t="0"/>
          <a:stretch/>
        </p:blipFill>
        <p:spPr>
          <a:xfrm>
            <a:off x="1224026" y="3630328"/>
            <a:ext cx="6096000" cy="2887060"/>
          </a:xfrm>
          <a:prstGeom prst="rect">
            <a:avLst/>
          </a:prstGeom>
          <a:noFill/>
          <a:ln>
            <a:noFill/>
          </a:ln>
          <a:effectLst>
            <a:outerShdw blurRad="190500" rotWithShape="0" algn="tl">
              <a:srgbClr val="000000">
                <a:alpha val="69803"/>
              </a:srgbClr>
            </a:outerShdw>
          </a:effectLst>
        </p:spPr>
      </p:pic>
      <p:pic>
        <p:nvPicPr>
          <p:cNvPr id="570" name="Google Shape;570;p48"/>
          <p:cNvPicPr preferRelativeResize="0"/>
          <p:nvPr/>
        </p:nvPicPr>
        <p:blipFill rotWithShape="1">
          <a:blip r:embed="rId4">
            <a:alphaModFix/>
          </a:blip>
          <a:srcRect b="0" l="0" r="0" t="0"/>
          <a:stretch/>
        </p:blipFill>
        <p:spPr>
          <a:xfrm>
            <a:off x="1118135" y="979007"/>
            <a:ext cx="6111654" cy="2651321"/>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3"/>
          <p:cNvSpPr txBox="1"/>
          <p:nvPr>
            <p:ph type="title"/>
          </p:nvPr>
        </p:nvSpPr>
        <p:spPr>
          <a:xfrm>
            <a:off x="685800" y="166025"/>
            <a:ext cx="59079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Key Value Pair Based</a:t>
            </a:r>
            <a:endParaRPr sz="4000">
              <a:latin typeface="Arial"/>
              <a:ea typeface="Arial"/>
              <a:cs typeface="Arial"/>
              <a:sym typeface="Arial"/>
            </a:endParaRPr>
          </a:p>
        </p:txBody>
      </p:sp>
      <p:sp>
        <p:nvSpPr>
          <p:cNvPr id="576" name="Google Shape;576;p43"/>
          <p:cNvSpPr txBox="1"/>
          <p:nvPr/>
        </p:nvSpPr>
        <p:spPr>
          <a:xfrm>
            <a:off x="685800" y="1248654"/>
            <a:ext cx="5257800" cy="3046500"/>
          </a:xfrm>
          <a:prstGeom prst="rect">
            <a:avLst/>
          </a:prstGeom>
          <a:noFill/>
          <a:ln>
            <a:noFill/>
          </a:ln>
        </p:spPr>
        <p:txBody>
          <a:bodyPr anchorCtr="0" anchor="t" bIns="0" lIns="0" spcFirstLastPara="1" rIns="0" wrap="square" tIns="53975">
            <a:spAutoFit/>
          </a:bodyPr>
          <a:lstStyle/>
          <a:p>
            <a:pPr indent="-274955" lvl="0" marL="287020" marR="663575" rtl="0" algn="l">
              <a:lnSpc>
                <a:spcPct val="150000"/>
              </a:lnSpc>
              <a:spcBef>
                <a:spcPts val="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 Uses a hash table with a unique key and pointer to a particular item of data.</a:t>
            </a:r>
            <a:endParaRPr/>
          </a:p>
          <a:p>
            <a:pPr indent="-274955" lvl="0" marL="287020" marR="663575" rtl="0" algn="l">
              <a:lnSpc>
                <a:spcPct val="150000"/>
              </a:lnSpc>
              <a:spcBef>
                <a:spcPts val="425"/>
              </a:spcBef>
              <a:spcAft>
                <a:spcPts val="0"/>
              </a:spcAft>
              <a:buClr>
                <a:srgbClr val="D24717"/>
              </a:buClr>
              <a:buSzPts val="2050"/>
              <a:buFont typeface="Quattrocento Sans"/>
              <a:buChar char="⚫"/>
            </a:pPr>
            <a:r>
              <a:t/>
            </a:r>
            <a:endParaRPr/>
          </a:p>
          <a:p>
            <a:pPr indent="0" lvl="0" marL="457200" marR="663575" rtl="0" algn="l">
              <a:lnSpc>
                <a:spcPct val="150000"/>
              </a:lnSpc>
              <a:spcBef>
                <a:spcPts val="425"/>
              </a:spcBef>
              <a:spcAft>
                <a:spcPts val="0"/>
              </a:spcAft>
              <a:buNone/>
            </a:pPr>
            <a:r>
              <a:t/>
            </a:r>
            <a:endParaRPr/>
          </a:p>
          <a:p>
            <a:pPr indent="-144781" lvl="0" marL="287020" marR="663575" rtl="0" algn="l">
              <a:lnSpc>
                <a:spcPct val="150000"/>
              </a:lnSpc>
              <a:spcBef>
                <a:spcPts val="425"/>
              </a:spcBef>
              <a:spcAft>
                <a:spcPts val="0"/>
              </a:spcAft>
              <a:buClr>
                <a:srgbClr val="D24717"/>
              </a:buClr>
              <a:buSzPts val="2050"/>
              <a:buFont typeface="Quattrocento Sans"/>
              <a:buNone/>
            </a:pPr>
            <a:r>
              <a:t/>
            </a:r>
            <a:endParaRPr sz="2400">
              <a:solidFill>
                <a:schemeClr val="dk1"/>
              </a:solidFill>
              <a:latin typeface="Times New Roman"/>
              <a:ea typeface="Times New Roman"/>
              <a:cs typeface="Times New Roman"/>
              <a:sym typeface="Times New Roman"/>
            </a:endParaRPr>
          </a:p>
        </p:txBody>
      </p:sp>
      <p:pic>
        <p:nvPicPr>
          <p:cNvPr id="577" name="Google Shape;577;p43"/>
          <p:cNvPicPr preferRelativeResize="0"/>
          <p:nvPr/>
        </p:nvPicPr>
        <p:blipFill rotWithShape="1">
          <a:blip r:embed="rId3">
            <a:alphaModFix/>
          </a:blip>
          <a:srcRect b="0" l="0" r="0" t="0"/>
          <a:stretch/>
        </p:blipFill>
        <p:spPr>
          <a:xfrm>
            <a:off x="6019800" y="1600200"/>
            <a:ext cx="2969074" cy="4023319"/>
          </a:xfrm>
          <a:prstGeom prst="rect">
            <a:avLst/>
          </a:prstGeom>
          <a:noFill/>
          <a:ln>
            <a:noFill/>
          </a:ln>
          <a:effectLst>
            <a:outerShdw blurRad="190500" rotWithShape="0" algn="tl">
              <a:srgbClr val="000000">
                <a:alpha val="69803"/>
              </a:srgbClr>
            </a:outerShdw>
          </a:effectLst>
        </p:spPr>
      </p:pic>
      <p:sp>
        <p:nvSpPr>
          <p:cNvPr id="578" name="Google Shape;578;p4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type="title"/>
          </p:nvPr>
        </p:nvSpPr>
        <p:spPr>
          <a:xfrm>
            <a:off x="764553" y="152400"/>
            <a:ext cx="6044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Key Value Pair Based</a:t>
            </a:r>
            <a:endParaRPr sz="4000">
              <a:latin typeface="Arial"/>
              <a:ea typeface="Arial"/>
              <a:cs typeface="Arial"/>
              <a:sym typeface="Arial"/>
            </a:endParaRPr>
          </a:p>
        </p:txBody>
      </p:sp>
      <p:sp>
        <p:nvSpPr>
          <p:cNvPr id="585" name="Google Shape;585;p44"/>
          <p:cNvSpPr/>
          <p:nvPr/>
        </p:nvSpPr>
        <p:spPr>
          <a:xfrm>
            <a:off x="914400" y="1066800"/>
            <a:ext cx="8458200" cy="5801588"/>
          </a:xfrm>
          <a:prstGeom prst="rect">
            <a:avLst/>
          </a:prstGeom>
          <a:noFill/>
          <a:ln>
            <a:noFill/>
          </a:ln>
        </p:spPr>
        <p:txBody>
          <a:bodyPr anchorCtr="0" anchor="t" bIns="45700" lIns="91425" spcFirstLastPara="1" rIns="91425" wrap="square" tIns="45700">
            <a:spAutoFit/>
          </a:bodyPr>
          <a:lstStyle/>
          <a:p>
            <a:pPr indent="0" lvl="0" marL="12065" marR="663575" rtl="0" algn="l">
              <a:lnSpc>
                <a:spcPct val="150000"/>
              </a:lnSpc>
              <a:spcBef>
                <a:spcPts val="0"/>
              </a:spcBef>
              <a:spcAft>
                <a:spcPts val="0"/>
              </a:spcAft>
              <a:buNone/>
            </a:pPr>
            <a:r>
              <a:rPr lang="en-US" sz="2600">
                <a:solidFill>
                  <a:srgbClr val="FF0000"/>
                </a:solidFill>
                <a:latin typeface="Times New Roman"/>
                <a:ea typeface="Times New Roman"/>
                <a:cs typeface="Times New Roman"/>
                <a:sym typeface="Times New Roman"/>
              </a:rPr>
              <a:t>Basic API access:</a:t>
            </a:r>
            <a:endParaRPr/>
          </a:p>
          <a:p>
            <a:pPr indent="-274955" lvl="0" marL="287020" marR="663575" rtl="0" algn="l">
              <a:lnSpc>
                <a:spcPct val="150000"/>
              </a:lnSpc>
              <a:spcBef>
                <a:spcPts val="425"/>
              </a:spcBef>
              <a:spcAft>
                <a:spcPts val="0"/>
              </a:spcAft>
              <a:buClr>
                <a:srgbClr val="D24717"/>
              </a:buClr>
              <a:buSzPts val="2221"/>
              <a:buFont typeface="Quattrocento Sans"/>
              <a:buChar char="⚫"/>
            </a:pPr>
            <a:r>
              <a:rPr lang="en-US" sz="2600">
                <a:solidFill>
                  <a:schemeClr val="dk1"/>
                </a:solidFill>
                <a:latin typeface="Times New Roman"/>
                <a:ea typeface="Times New Roman"/>
                <a:cs typeface="Times New Roman"/>
                <a:sym typeface="Times New Roman"/>
              </a:rPr>
              <a:t>get(key): extract the value given a key</a:t>
            </a:r>
            <a:endParaRPr/>
          </a:p>
          <a:p>
            <a:pPr indent="-274955" lvl="0" marL="287020" marR="663575" rtl="0" algn="l">
              <a:lnSpc>
                <a:spcPct val="150000"/>
              </a:lnSpc>
              <a:spcBef>
                <a:spcPts val="425"/>
              </a:spcBef>
              <a:spcAft>
                <a:spcPts val="0"/>
              </a:spcAft>
              <a:buClr>
                <a:srgbClr val="D24717"/>
              </a:buClr>
              <a:buSzPts val="2221"/>
              <a:buFont typeface="Quattrocento Sans"/>
              <a:buChar char="⚫"/>
            </a:pPr>
            <a:r>
              <a:rPr lang="en-US" sz="2600">
                <a:solidFill>
                  <a:schemeClr val="dk1"/>
                </a:solidFill>
                <a:latin typeface="Times New Roman"/>
                <a:ea typeface="Times New Roman"/>
                <a:cs typeface="Times New Roman"/>
                <a:sym typeface="Times New Roman"/>
              </a:rPr>
              <a:t>put(key, value): create or update the value given its key</a:t>
            </a:r>
            <a:endParaRPr/>
          </a:p>
          <a:p>
            <a:pPr indent="-274955" lvl="0" marL="287020" marR="663575" rtl="0" algn="l">
              <a:lnSpc>
                <a:spcPct val="150000"/>
              </a:lnSpc>
              <a:spcBef>
                <a:spcPts val="425"/>
              </a:spcBef>
              <a:spcAft>
                <a:spcPts val="0"/>
              </a:spcAft>
              <a:buClr>
                <a:srgbClr val="D24717"/>
              </a:buClr>
              <a:buSzPts val="2221"/>
              <a:buFont typeface="Quattrocento Sans"/>
              <a:buChar char="⚫"/>
            </a:pPr>
            <a:r>
              <a:rPr lang="en-US" sz="2600">
                <a:solidFill>
                  <a:schemeClr val="dk1"/>
                </a:solidFill>
                <a:latin typeface="Times New Roman"/>
                <a:ea typeface="Times New Roman"/>
                <a:cs typeface="Times New Roman"/>
                <a:sym typeface="Times New Roman"/>
              </a:rPr>
              <a:t>delete(key): remove the key and its associated value</a:t>
            </a:r>
            <a:endParaRPr/>
          </a:p>
          <a:p>
            <a:pPr indent="-274955" lvl="0" marL="287020" marR="663575" rtl="0" algn="l">
              <a:lnSpc>
                <a:spcPct val="150000"/>
              </a:lnSpc>
              <a:spcBef>
                <a:spcPts val="425"/>
              </a:spcBef>
              <a:spcAft>
                <a:spcPts val="0"/>
              </a:spcAft>
              <a:buClr>
                <a:srgbClr val="D24717"/>
              </a:buClr>
              <a:buSzPts val="2221"/>
              <a:buFont typeface="Quattrocento Sans"/>
              <a:buChar char="⚫"/>
            </a:pPr>
            <a:r>
              <a:rPr lang="en-US" sz="2600">
                <a:solidFill>
                  <a:schemeClr val="dk1"/>
                </a:solidFill>
                <a:latin typeface="Times New Roman"/>
                <a:ea typeface="Times New Roman"/>
                <a:cs typeface="Times New Roman"/>
                <a:sym typeface="Times New Roman"/>
              </a:rPr>
              <a:t>execute(key, operation, parameters): invoke an operation to the value (given its key) which is a special data structure (e.g. List, Set, Map .... etc)</a:t>
            </a:r>
            <a:endParaRPr/>
          </a:p>
          <a:p>
            <a:pPr indent="-133933" lvl="0" marL="287020" marR="663575" rtl="0" algn="l">
              <a:lnSpc>
                <a:spcPct val="150000"/>
              </a:lnSpc>
              <a:spcBef>
                <a:spcPts val="425"/>
              </a:spcBef>
              <a:spcAft>
                <a:spcPts val="0"/>
              </a:spcAft>
              <a:buClr>
                <a:srgbClr val="D24717"/>
              </a:buClr>
              <a:buSzPts val="2221"/>
              <a:buFont typeface="Quattrocento Sans"/>
              <a:buNone/>
            </a:pPr>
            <a:r>
              <a:t/>
            </a:r>
            <a:endParaRPr sz="2600">
              <a:solidFill>
                <a:schemeClr val="dk1"/>
              </a:solidFill>
              <a:latin typeface="Times New Roman"/>
              <a:ea typeface="Times New Roman"/>
              <a:cs typeface="Times New Roman"/>
              <a:sym typeface="Times New Roman"/>
            </a:endParaRPr>
          </a:p>
          <a:p>
            <a:pPr indent="-133933" lvl="0" marL="287020" marR="663575" rtl="0" algn="l">
              <a:lnSpc>
                <a:spcPct val="150000"/>
              </a:lnSpc>
              <a:spcBef>
                <a:spcPts val="425"/>
              </a:spcBef>
              <a:spcAft>
                <a:spcPts val="0"/>
              </a:spcAft>
              <a:buClr>
                <a:srgbClr val="D24717"/>
              </a:buClr>
              <a:buSzPts val="2221"/>
              <a:buFont typeface="Quattrocento Sans"/>
              <a:buNone/>
            </a:pPr>
            <a:r>
              <a:t/>
            </a:r>
            <a:endParaRPr sz="2600">
              <a:solidFill>
                <a:schemeClr val="dk1"/>
              </a:solidFill>
              <a:latin typeface="Times New Roman"/>
              <a:ea typeface="Times New Roman"/>
              <a:cs typeface="Times New Roman"/>
              <a:sym typeface="Times New Roman"/>
            </a:endParaRPr>
          </a:p>
        </p:txBody>
      </p:sp>
      <p:sp>
        <p:nvSpPr>
          <p:cNvPr id="586" name="Google Shape;586;p4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4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45"/>
          <p:cNvGrpSpPr/>
          <p:nvPr/>
        </p:nvGrpSpPr>
        <p:grpSpPr>
          <a:xfrm>
            <a:off x="3890962" y="42018"/>
            <a:ext cx="3900170" cy="2291715"/>
            <a:chOff x="4186173" y="680973"/>
            <a:chExt cx="3900170" cy="2291715"/>
          </a:xfrm>
        </p:grpSpPr>
        <p:pic>
          <p:nvPicPr>
            <p:cNvPr id="593" name="Google Shape;593;p45"/>
            <p:cNvPicPr preferRelativeResize="0"/>
            <p:nvPr/>
          </p:nvPicPr>
          <p:blipFill rotWithShape="1">
            <a:blip r:embed="rId3">
              <a:alphaModFix/>
            </a:blip>
            <a:srcRect b="0" l="0" r="0" t="0"/>
            <a:stretch/>
          </p:blipFill>
          <p:spPr>
            <a:xfrm>
              <a:off x="4376624" y="685799"/>
              <a:ext cx="3650625" cy="2227540"/>
            </a:xfrm>
            <a:prstGeom prst="rect">
              <a:avLst/>
            </a:prstGeom>
            <a:noFill/>
            <a:ln>
              <a:noFill/>
            </a:ln>
          </p:spPr>
        </p:pic>
        <p:sp>
          <p:nvSpPr>
            <p:cNvPr id="594" name="Google Shape;594;p45"/>
            <p:cNvSpPr/>
            <p:nvPr/>
          </p:nvSpPr>
          <p:spPr>
            <a:xfrm>
              <a:off x="4186173" y="680973"/>
              <a:ext cx="3900170" cy="2291715"/>
            </a:xfrm>
            <a:custGeom>
              <a:rect b="b" l="l" r="r" t="t"/>
              <a:pathLst>
                <a:path extrusionOk="0" h="2291715" w="3900170">
                  <a:moveTo>
                    <a:pt x="0" y="2291206"/>
                  </a:moveTo>
                  <a:lnTo>
                    <a:pt x="3899916" y="2291206"/>
                  </a:lnTo>
                  <a:lnTo>
                    <a:pt x="3899916" y="0"/>
                  </a:lnTo>
                  <a:lnTo>
                    <a:pt x="0" y="0"/>
                  </a:lnTo>
                  <a:lnTo>
                    <a:pt x="0" y="2291206"/>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595" name="Google Shape;595;p45"/>
          <p:cNvSpPr txBox="1"/>
          <p:nvPr>
            <p:ph type="title"/>
          </p:nvPr>
        </p:nvSpPr>
        <p:spPr>
          <a:xfrm>
            <a:off x="688340" y="447243"/>
            <a:ext cx="2743200" cy="3917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FF0000"/>
              </a:buClr>
              <a:buSzPts val="2400"/>
              <a:buFont typeface="Times New Roman"/>
              <a:buNone/>
            </a:pPr>
            <a:r>
              <a:rPr lang="en-US" sz="2400">
                <a:solidFill>
                  <a:srgbClr val="FF0000"/>
                </a:solidFill>
                <a:latin typeface="Times New Roman"/>
                <a:ea typeface="Times New Roman"/>
                <a:cs typeface="Times New Roman"/>
                <a:sym typeface="Times New Roman"/>
              </a:rPr>
              <a:t>EX: Key Value Pair based</a:t>
            </a:r>
            <a:endParaRPr sz="2400">
              <a:latin typeface="Times New Roman"/>
              <a:ea typeface="Times New Roman"/>
              <a:cs typeface="Times New Roman"/>
              <a:sym typeface="Times New Roman"/>
            </a:endParaRPr>
          </a:p>
        </p:txBody>
      </p:sp>
      <p:sp>
        <p:nvSpPr>
          <p:cNvPr id="596" name="Google Shape;596;p4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4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8" name="Google Shape;598;p45"/>
          <p:cNvPicPr preferRelativeResize="0"/>
          <p:nvPr/>
        </p:nvPicPr>
        <p:blipFill rotWithShape="1">
          <a:blip r:embed="rId4">
            <a:alphaModFix/>
          </a:blip>
          <a:srcRect b="32221" l="36666" r="18332" t="39631"/>
          <a:stretch/>
        </p:blipFill>
        <p:spPr>
          <a:xfrm>
            <a:off x="1138971" y="2684298"/>
            <a:ext cx="7162800" cy="2520244"/>
          </a:xfrm>
          <a:prstGeom prst="rect">
            <a:avLst/>
          </a:prstGeom>
          <a:noFill/>
          <a:ln>
            <a:noFill/>
          </a:ln>
        </p:spPr>
      </p:pic>
      <p:sp>
        <p:nvSpPr>
          <p:cNvPr id="599" name="Google Shape;599;p45"/>
          <p:cNvSpPr/>
          <p:nvPr/>
        </p:nvSpPr>
        <p:spPr>
          <a:xfrm>
            <a:off x="892249" y="5329167"/>
            <a:ext cx="7620000"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address key is associated with a JSON value that contains three attributes: street, city, and state. </a:t>
            </a:r>
            <a:endParaRPr sz="24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 a relational database, such a store would be invalid.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8121381471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06" name="Google Shape;606;g28121381471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07" name="Google Shape;607;g28121381471_0_8"/>
          <p:cNvPicPr preferRelativeResize="0"/>
          <p:nvPr/>
        </p:nvPicPr>
        <p:blipFill>
          <a:blip r:embed="rId3">
            <a:alphaModFix/>
          </a:blip>
          <a:stretch>
            <a:fillRect/>
          </a:stretch>
        </p:blipFill>
        <p:spPr>
          <a:xfrm>
            <a:off x="1114425" y="1480700"/>
            <a:ext cx="7255450" cy="5081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7533eec773_0_6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lnSpc>
                <a:spcPct val="120000"/>
              </a:lnSpc>
              <a:spcBef>
                <a:spcPts val="1800"/>
              </a:spcBef>
              <a:spcAft>
                <a:spcPts val="0"/>
              </a:spcAft>
              <a:buClr>
                <a:schemeClr val="dk1"/>
              </a:buClr>
              <a:buSzPts val="1100"/>
              <a:buFont typeface="Arial"/>
              <a:buNone/>
            </a:pPr>
            <a:r>
              <a:rPr lang="en-US" sz="2300">
                <a:solidFill>
                  <a:schemeClr val="dk1"/>
                </a:solidFill>
                <a:highlight>
                  <a:schemeClr val="lt2"/>
                </a:highlight>
                <a:latin typeface="Open Sans"/>
                <a:ea typeface="Open Sans"/>
                <a:cs typeface="Open Sans"/>
                <a:sym typeface="Open Sans"/>
              </a:rPr>
              <a:t>What can a Key-Value Database be used for?</a:t>
            </a:r>
            <a:endParaRPr sz="2300">
              <a:solidFill>
                <a:schemeClr val="dk1"/>
              </a:solidFill>
              <a:highlight>
                <a:schemeClr val="lt2"/>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614" name="Google Shape;614;g27533eec773_0_6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15" name="Google Shape;615;g27533eec773_0_67"/>
          <p:cNvSpPr txBox="1"/>
          <p:nvPr/>
        </p:nvSpPr>
        <p:spPr>
          <a:xfrm>
            <a:off x="1188725" y="1554475"/>
            <a:ext cx="7113000" cy="4312800"/>
          </a:xfrm>
          <a:prstGeom prst="rect">
            <a:avLst/>
          </a:prstGeom>
          <a:noFill/>
          <a:ln>
            <a:noFill/>
          </a:ln>
        </p:spPr>
        <p:txBody>
          <a:bodyPr anchorCtr="0" anchor="t" bIns="91425" lIns="91425" spcFirstLastPara="1" rIns="91425" wrap="square" tIns="91425">
            <a:noAutofit/>
          </a:bodyPr>
          <a:lstStyle/>
          <a:p>
            <a:pPr indent="0" lvl="0" marL="457200" rtl="0" algn="l">
              <a:lnSpc>
                <a:spcPct val="130000"/>
              </a:lnSpc>
              <a:spcBef>
                <a:spcPts val="1100"/>
              </a:spcBef>
              <a:spcAft>
                <a:spcPts val="0"/>
              </a:spcAft>
              <a:buNone/>
            </a:pPr>
            <a:r>
              <a:rPr b="1" lang="en-US" sz="2000">
                <a:solidFill>
                  <a:srgbClr val="232F3E"/>
                </a:solidFill>
                <a:highlight>
                  <a:schemeClr val="lt2"/>
                </a:highlight>
              </a:rPr>
              <a:t>Session store</a:t>
            </a:r>
            <a:endParaRPr b="1" sz="2000">
              <a:solidFill>
                <a:srgbClr val="232F3E"/>
              </a:solidFill>
              <a:highlight>
                <a:schemeClr val="lt2"/>
              </a:highlight>
            </a:endParaRPr>
          </a:p>
          <a:p>
            <a:pPr indent="0" lvl="0" marL="457200" rtl="0" algn="just">
              <a:lnSpc>
                <a:spcPct val="130000"/>
              </a:lnSpc>
              <a:spcBef>
                <a:spcPts val="1100"/>
              </a:spcBef>
              <a:spcAft>
                <a:spcPts val="0"/>
              </a:spcAft>
              <a:buNone/>
            </a:pPr>
            <a:r>
              <a:rPr lang="en-US" sz="1450">
                <a:solidFill>
                  <a:srgbClr val="333333"/>
                </a:solidFill>
                <a:highlight>
                  <a:schemeClr val="lt2"/>
                </a:highlight>
              </a:rPr>
              <a:t>Session data may include user profile information, messages, personalized data and themes, recommendations, targeted promotions, and discounts. Each user session has a unique identifier</a:t>
            </a:r>
            <a:endParaRPr sz="1450">
              <a:solidFill>
                <a:srgbClr val="333333"/>
              </a:solidFill>
              <a:highlight>
                <a:schemeClr val="lt2"/>
              </a:highlight>
            </a:endParaRPr>
          </a:p>
          <a:p>
            <a:pPr indent="0" lvl="0" marL="457200" rtl="0" algn="l">
              <a:lnSpc>
                <a:spcPct val="130000"/>
              </a:lnSpc>
              <a:spcBef>
                <a:spcPts val="1100"/>
              </a:spcBef>
              <a:spcAft>
                <a:spcPts val="0"/>
              </a:spcAft>
              <a:buNone/>
            </a:pPr>
            <a:r>
              <a:t/>
            </a:r>
            <a:endParaRPr sz="1250">
              <a:solidFill>
                <a:srgbClr val="333333"/>
              </a:solidFill>
              <a:highlight>
                <a:schemeClr val="lt2"/>
              </a:highlight>
            </a:endParaRPr>
          </a:p>
          <a:p>
            <a:pPr indent="0" lvl="0" marL="457200" rtl="0" algn="l">
              <a:lnSpc>
                <a:spcPct val="130000"/>
              </a:lnSpc>
              <a:spcBef>
                <a:spcPts val="1100"/>
              </a:spcBef>
              <a:spcAft>
                <a:spcPts val="0"/>
              </a:spcAft>
              <a:buNone/>
            </a:pPr>
            <a:r>
              <a:rPr b="1" lang="en-US" sz="1900">
                <a:solidFill>
                  <a:srgbClr val="232F3E"/>
                </a:solidFill>
                <a:highlight>
                  <a:schemeClr val="lt2"/>
                </a:highlight>
              </a:rPr>
              <a:t>Shopping cart</a:t>
            </a:r>
            <a:endParaRPr b="1" sz="1900">
              <a:solidFill>
                <a:srgbClr val="232F3E"/>
              </a:solidFill>
              <a:highlight>
                <a:schemeClr val="lt2"/>
              </a:highlight>
            </a:endParaRPr>
          </a:p>
          <a:p>
            <a:pPr indent="0" lvl="0" marL="457200" rtl="0" algn="just">
              <a:lnSpc>
                <a:spcPct val="115000"/>
              </a:lnSpc>
              <a:spcBef>
                <a:spcPts val="1100"/>
              </a:spcBef>
              <a:spcAft>
                <a:spcPts val="0"/>
              </a:spcAft>
              <a:buNone/>
            </a:pPr>
            <a:r>
              <a:rPr lang="en-US" sz="1550">
                <a:solidFill>
                  <a:srgbClr val="333333"/>
                </a:solidFill>
                <a:highlight>
                  <a:schemeClr val="lt2"/>
                </a:highlight>
              </a:rPr>
              <a:t>During the holiday shopping season, an e-commerce website may receive billions of orders in seconds. Key-value databases can handle the scaling of large amounts of data and extremely high volumes of state changes while servicing millions of simultaneous users through distributed processing and storage</a:t>
            </a:r>
            <a:endParaRPr sz="1550">
              <a:solidFill>
                <a:srgbClr val="333333"/>
              </a:solidFill>
              <a:highlight>
                <a:schemeClr val="lt2"/>
              </a:highlight>
            </a:endParaRPr>
          </a:p>
          <a:p>
            <a:pPr indent="0" lvl="0" marL="457200" rtl="0" algn="l">
              <a:lnSpc>
                <a:spcPct val="130000"/>
              </a:lnSpc>
              <a:spcBef>
                <a:spcPts val="1100"/>
              </a:spcBef>
              <a:spcAft>
                <a:spcPts val="0"/>
              </a:spcAft>
              <a:buNone/>
            </a:pPr>
            <a:r>
              <a:t/>
            </a:r>
            <a:endParaRPr b="1" sz="1800">
              <a:solidFill>
                <a:srgbClr val="232F3E"/>
              </a:solidFill>
              <a:highlight>
                <a:schemeClr val="lt2"/>
              </a:highlight>
            </a:endParaRPr>
          </a:p>
          <a:p>
            <a:pPr indent="0" lvl="0" marL="457200" rtl="0" algn="l">
              <a:lnSpc>
                <a:spcPct val="130000"/>
              </a:lnSpc>
              <a:spcBef>
                <a:spcPts val="1100"/>
              </a:spcBef>
              <a:spcAft>
                <a:spcPts val="0"/>
              </a:spcAft>
              <a:buNone/>
            </a:pPr>
            <a:r>
              <a:t/>
            </a:r>
            <a:endParaRPr sz="1050">
              <a:solidFill>
                <a:srgbClr val="333333"/>
              </a:solidFill>
              <a:highlight>
                <a:srgbClr val="F7F7F7"/>
              </a:highlight>
            </a:endParaRPr>
          </a:p>
          <a:p>
            <a:pPr indent="0" lvl="0" marL="0" rtl="0" algn="l">
              <a:spcBef>
                <a:spcPts val="110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621" name="Google Shape;621;p4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4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key value database" id="623" name="Google Shape;623;p49"/>
          <p:cNvPicPr preferRelativeResize="0"/>
          <p:nvPr/>
        </p:nvPicPr>
        <p:blipFill rotWithShape="1">
          <a:blip r:embed="rId3">
            <a:alphaModFix/>
          </a:blip>
          <a:srcRect b="10098" l="28570" r="22285" t="5348"/>
          <a:stretch/>
        </p:blipFill>
        <p:spPr>
          <a:xfrm>
            <a:off x="1188725" y="343650"/>
            <a:ext cx="6492225" cy="5888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8121381471_0_24"/>
          <p:cNvSpPr txBox="1"/>
          <p:nvPr>
            <p:ph type="title"/>
          </p:nvPr>
        </p:nvSpPr>
        <p:spPr>
          <a:xfrm>
            <a:off x="1028700" y="685800"/>
            <a:ext cx="7200900" cy="1485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This JSON structure could represent a user's profile and associated data in a Snapchat-like application.</a:t>
            </a:r>
            <a:endParaRPr/>
          </a:p>
        </p:txBody>
      </p:sp>
      <p:sp>
        <p:nvSpPr>
          <p:cNvPr id="630" name="Google Shape;630;g28121381471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title"/>
          </p:nvPr>
        </p:nvSpPr>
        <p:spPr>
          <a:xfrm>
            <a:off x="696227" y="128053"/>
            <a:ext cx="7873769"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Distributed Database</a:t>
            </a:r>
            <a:endParaRPr sz="4000">
              <a:latin typeface="Arial"/>
              <a:ea typeface="Arial"/>
              <a:cs typeface="Arial"/>
              <a:sym typeface="Arial"/>
            </a:endParaRPr>
          </a:p>
        </p:txBody>
      </p:sp>
      <p:sp>
        <p:nvSpPr>
          <p:cNvPr id="156" name="Google Shape;156;p6"/>
          <p:cNvSpPr/>
          <p:nvPr/>
        </p:nvSpPr>
        <p:spPr>
          <a:xfrm>
            <a:off x="685800" y="1168498"/>
            <a:ext cx="5185988" cy="5284888"/>
          </a:xfrm>
          <a:custGeom>
            <a:rect b="b" l="l" r="r" t="t"/>
            <a:pathLst>
              <a:path extrusionOk="0" h="4724400" w="4419600">
                <a:moveTo>
                  <a:pt x="0" y="4724400"/>
                </a:moveTo>
                <a:lnTo>
                  <a:pt x="4419600" y="4724400"/>
                </a:lnTo>
                <a:lnTo>
                  <a:pt x="4419600" y="0"/>
                </a:lnTo>
                <a:lnTo>
                  <a:pt x="0" y="0"/>
                </a:lnTo>
                <a:lnTo>
                  <a:pt x="0" y="47244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342900" lvl="0" marL="354966" marR="174625" rtl="0" algn="just">
              <a:spcBef>
                <a:spcPts val="0"/>
              </a:spcBef>
              <a:spcAft>
                <a:spcPts val="0"/>
              </a:spcAft>
              <a:buClr>
                <a:srgbClr val="D24717"/>
              </a:buClr>
              <a:buSzPts val="1700"/>
              <a:buFont typeface="Arial"/>
              <a:buChar char="•"/>
            </a:pPr>
            <a:r>
              <a:rPr lang="en-US" sz="2200">
                <a:solidFill>
                  <a:schemeClr val="dk1"/>
                </a:solidFill>
                <a:latin typeface="Times New Roman"/>
                <a:ea typeface="Times New Roman"/>
                <a:cs typeface="Times New Roman"/>
                <a:sym typeface="Times New Roman"/>
              </a:rPr>
              <a:t>Data is distributed among different  database systems of an organization.</a:t>
            </a:r>
            <a:endParaRPr/>
          </a:p>
          <a:p>
            <a:pPr indent="-342900" lvl="0" marL="354966" marR="174625" rtl="0" algn="just">
              <a:spcBef>
                <a:spcPts val="0"/>
              </a:spcBef>
              <a:spcAft>
                <a:spcPts val="0"/>
              </a:spcAft>
              <a:buClr>
                <a:srgbClr val="D24717"/>
              </a:buClr>
              <a:buSzPts val="1700"/>
              <a:buFont typeface="Arial"/>
              <a:buChar char="•"/>
            </a:pPr>
            <a:r>
              <a:rPr lang="en-US" sz="2200">
                <a:solidFill>
                  <a:schemeClr val="dk1"/>
                </a:solidFill>
                <a:latin typeface="Times New Roman"/>
                <a:ea typeface="Times New Roman"/>
                <a:cs typeface="Times New Roman"/>
                <a:sym typeface="Times New Roman"/>
              </a:rPr>
              <a:t>These database systems are connected via  communication links. Such links help the  end-users to access the data easily.</a:t>
            </a:r>
            <a:endParaRPr/>
          </a:p>
          <a:p>
            <a:pPr indent="-342900" lvl="0" marL="354966" marR="140335" rtl="0" algn="l">
              <a:spcBef>
                <a:spcPts val="600"/>
              </a:spcBef>
              <a:spcAft>
                <a:spcPts val="0"/>
              </a:spcAft>
              <a:buClr>
                <a:srgbClr val="D24717"/>
              </a:buClr>
              <a:buSzPts val="1700"/>
              <a:buFont typeface="Arial"/>
              <a:buChar char="•"/>
            </a:pPr>
            <a:r>
              <a:rPr lang="en-US" sz="2200">
                <a:solidFill>
                  <a:schemeClr val="dk1"/>
                </a:solidFill>
                <a:latin typeface="Times New Roman"/>
                <a:ea typeface="Times New Roman"/>
                <a:cs typeface="Times New Roman"/>
                <a:sym typeface="Times New Roman"/>
              </a:rPr>
              <a:t>Modular development is possible in a  distributed database, i.e., the system can  be expanded by including new computers  and connecting them to the distributed  system.</a:t>
            </a:r>
            <a:endParaRPr/>
          </a:p>
          <a:p>
            <a:pPr indent="-342900" lvl="0" marL="355600" marR="0" rtl="0" algn="l">
              <a:spcBef>
                <a:spcPts val="600"/>
              </a:spcBef>
              <a:spcAft>
                <a:spcPts val="0"/>
              </a:spcAft>
              <a:buClr>
                <a:srgbClr val="D24717"/>
              </a:buClr>
              <a:buSzPts val="1700"/>
              <a:buFont typeface="Arial"/>
              <a:buChar char="•"/>
            </a:pPr>
            <a:r>
              <a:rPr lang="en-US" sz="2200">
                <a:solidFill>
                  <a:schemeClr val="dk1"/>
                </a:solidFill>
                <a:latin typeface="Times New Roman"/>
                <a:ea typeface="Times New Roman"/>
                <a:cs typeface="Times New Roman"/>
                <a:sym typeface="Times New Roman"/>
              </a:rPr>
              <a:t>One server failure will not affect the entire data set.</a:t>
            </a:r>
            <a:endParaRPr/>
          </a:p>
          <a:p>
            <a:pPr indent="-342900" lvl="0" marL="354966" marR="476884" rtl="0" algn="l">
              <a:spcBef>
                <a:spcPts val="600"/>
              </a:spcBef>
              <a:spcAft>
                <a:spcPts val="0"/>
              </a:spcAft>
              <a:buClr>
                <a:srgbClr val="D24717"/>
              </a:buClr>
              <a:buSzPts val="1700"/>
              <a:buFont typeface="Arial"/>
              <a:buChar char="•"/>
            </a:pPr>
            <a:r>
              <a:rPr b="1" lang="en-US" sz="2200">
                <a:solidFill>
                  <a:schemeClr val="dk1"/>
                </a:solidFill>
                <a:latin typeface="Times New Roman"/>
                <a:ea typeface="Times New Roman"/>
                <a:cs typeface="Times New Roman"/>
                <a:sym typeface="Times New Roman"/>
              </a:rPr>
              <a:t>Examples </a:t>
            </a:r>
            <a:r>
              <a:rPr lang="en-US" sz="2200">
                <a:solidFill>
                  <a:schemeClr val="dk1"/>
                </a:solidFill>
                <a:latin typeface="Times New Roman"/>
                <a:ea typeface="Times New Roman"/>
                <a:cs typeface="Times New Roman"/>
                <a:sym typeface="Times New Roman"/>
              </a:rPr>
              <a:t>Apache Cassandra, HBase,  </a:t>
            </a:r>
            <a:r>
              <a:rPr lang="en-US" sz="2200">
                <a:solidFill>
                  <a:schemeClr val="dk1"/>
                </a:solidFill>
                <a:latin typeface="Times New Roman"/>
                <a:ea typeface="Times New Roman"/>
                <a:cs typeface="Times New Roman"/>
                <a:sym typeface="Times New Roman"/>
              </a:rPr>
              <a:t>MongoDB ,HDFS </a:t>
            </a:r>
            <a:r>
              <a:rPr lang="en-US" sz="2200">
                <a:solidFill>
                  <a:schemeClr val="dk1"/>
                </a:solidFill>
                <a:latin typeface="Times New Roman"/>
                <a:ea typeface="Times New Roman"/>
                <a:cs typeface="Times New Roman"/>
                <a:sym typeface="Times New Roman"/>
              </a:rPr>
              <a:t>etc.</a:t>
            </a:r>
            <a:endParaRPr/>
          </a:p>
          <a:p>
            <a:pPr indent="-203200" lvl="0" marL="342900" marR="0" rtl="0" algn="l">
              <a:spcBef>
                <a:spcPts val="0"/>
              </a:spcBef>
              <a:spcAft>
                <a:spcPts val="0"/>
              </a:spcAft>
              <a:buClr>
                <a:schemeClr val="dk1"/>
              </a:buClr>
              <a:buSzPts val="2200"/>
              <a:buFont typeface="Arial"/>
              <a:buNone/>
            </a:pPr>
            <a:r>
              <a:t/>
            </a:r>
            <a:endParaRPr sz="2200">
              <a:solidFill>
                <a:schemeClr val="dk1"/>
              </a:solidFill>
              <a:latin typeface="Libre Franklin"/>
              <a:ea typeface="Libre Franklin"/>
              <a:cs typeface="Libre Franklin"/>
              <a:sym typeface="Libre Franklin"/>
            </a:endParaRPr>
          </a:p>
        </p:txBody>
      </p:sp>
      <p:pic>
        <p:nvPicPr>
          <p:cNvPr id="157" name="Google Shape;157;p6"/>
          <p:cNvPicPr preferRelativeResize="0"/>
          <p:nvPr/>
        </p:nvPicPr>
        <p:blipFill rotWithShape="1">
          <a:blip r:embed="rId4">
            <a:alphaModFix/>
          </a:blip>
          <a:srcRect b="0" l="0" r="0" t="0"/>
          <a:stretch/>
        </p:blipFill>
        <p:spPr>
          <a:xfrm>
            <a:off x="6142871" y="1118496"/>
            <a:ext cx="2821020" cy="2100694"/>
          </a:xfrm>
          <a:prstGeom prst="rect">
            <a:avLst/>
          </a:prstGeom>
          <a:noFill/>
          <a:ln>
            <a:noFill/>
          </a:ln>
        </p:spPr>
      </p:pic>
      <p:sp>
        <p:nvSpPr>
          <p:cNvPr id="158" name="Google Shape;158;p6"/>
          <p:cNvSpPr txBox="1"/>
          <p:nvPr/>
        </p:nvSpPr>
        <p:spPr>
          <a:xfrm>
            <a:off x="6142871" y="4379941"/>
            <a:ext cx="2820900" cy="289800"/>
          </a:xfrm>
          <a:prstGeom prst="rect">
            <a:avLst/>
          </a:prstGeom>
          <a:noFill/>
          <a:ln>
            <a:noFill/>
          </a:ln>
        </p:spPr>
        <p:txBody>
          <a:bodyPr anchorCtr="0" anchor="t" bIns="0" lIns="0" spcFirstLastPara="1" rIns="0" wrap="square" tIns="12700">
            <a:spAutoFit/>
          </a:bodyPr>
          <a:lstStyle/>
          <a:p>
            <a:pPr indent="-2539" lvl="0" marL="12700" marR="5080" rtl="0" algn="ctr">
              <a:lnSpc>
                <a:spcPct val="100000"/>
              </a:lnSpc>
              <a:spcBef>
                <a:spcPts val="0"/>
              </a:spcBef>
              <a:spcAft>
                <a:spcPts val="0"/>
              </a:spcAft>
              <a:buClr>
                <a:srgbClr val="D24717"/>
              </a:buClr>
              <a:buSzPts val="1800"/>
              <a:buFont typeface="Times New Roman"/>
              <a:buNone/>
            </a:pPr>
            <a:r>
              <a:t/>
            </a:r>
            <a:endParaRPr sz="1800">
              <a:solidFill>
                <a:schemeClr val="dk1"/>
              </a:solidFill>
              <a:latin typeface="Times New Roman"/>
              <a:ea typeface="Times New Roman"/>
              <a:cs typeface="Times New Roman"/>
              <a:sym typeface="Times New Roman"/>
            </a:endParaRPr>
          </a:p>
        </p:txBody>
      </p:sp>
      <p:sp>
        <p:nvSpPr>
          <p:cNvPr id="159" name="Google Shape;159;p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8121381471_0_3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7" name="Google Shape;637;g28121381471_0_31"/>
          <p:cNvSpPr txBox="1"/>
          <p:nvPr/>
        </p:nvSpPr>
        <p:spPr>
          <a:xfrm>
            <a:off x="0" y="0"/>
            <a:ext cx="8790600" cy="708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t>
            </a:r>
            <a:endParaRPr/>
          </a:p>
          <a:p>
            <a:pPr indent="0" lvl="0" marL="0" rtl="0" algn="ctr">
              <a:spcBef>
                <a:spcPts val="0"/>
              </a:spcBef>
              <a:spcAft>
                <a:spcPts val="0"/>
              </a:spcAft>
              <a:buNone/>
            </a:pPr>
            <a:r>
              <a:rPr lang="en-US"/>
              <a:t>  "username": "alice123",</a:t>
            </a:r>
            <a:endParaRPr/>
          </a:p>
          <a:p>
            <a:pPr indent="0" lvl="0" marL="0" rtl="0" algn="ctr">
              <a:spcBef>
                <a:spcPts val="0"/>
              </a:spcBef>
              <a:spcAft>
                <a:spcPts val="0"/>
              </a:spcAft>
              <a:buNone/>
            </a:pPr>
            <a:r>
              <a:rPr lang="en-US"/>
              <a:t>  "displayName": "Alice",</a:t>
            </a:r>
            <a:endParaRPr/>
          </a:p>
          <a:p>
            <a:pPr indent="0" lvl="0" marL="0" rtl="0" algn="ctr">
              <a:spcBef>
                <a:spcPts val="0"/>
              </a:spcBef>
              <a:spcAft>
                <a:spcPts val="0"/>
              </a:spcAft>
              <a:buNone/>
            </a:pPr>
            <a:r>
              <a:rPr lang="en-US"/>
              <a:t>  "age": 30,</a:t>
            </a:r>
            <a:endParaRPr/>
          </a:p>
          <a:p>
            <a:pPr indent="0" lvl="0" marL="0" rtl="0" algn="ctr">
              <a:spcBef>
                <a:spcPts val="0"/>
              </a:spcBef>
              <a:spcAft>
                <a:spcPts val="0"/>
              </a:spcAft>
              <a:buNone/>
            </a:pPr>
            <a:r>
              <a:rPr lang="en-US"/>
              <a:t>  "isStudent": false,</a:t>
            </a:r>
            <a:endParaRPr/>
          </a:p>
          <a:p>
            <a:pPr indent="0" lvl="0" marL="0" rtl="0" algn="ctr">
              <a:spcBef>
                <a:spcPts val="0"/>
              </a:spcBef>
              <a:spcAft>
                <a:spcPts val="0"/>
              </a:spcAft>
              <a:buNone/>
            </a:pPr>
            <a:r>
              <a:rPr lang="en-US"/>
              <a:t>  "hobbies": ["reading", "swimming"],</a:t>
            </a:r>
            <a:endParaRPr/>
          </a:p>
          <a:p>
            <a:pPr indent="0" lvl="0" marL="0" rtl="0" algn="ctr">
              <a:spcBef>
                <a:spcPts val="0"/>
              </a:spcBef>
              <a:spcAft>
                <a:spcPts val="0"/>
              </a:spcAft>
              <a:buNone/>
            </a:pPr>
            <a:r>
              <a:rPr lang="en-US"/>
              <a:t>  "address": {</a:t>
            </a:r>
            <a:endParaRPr/>
          </a:p>
          <a:p>
            <a:pPr indent="0" lvl="0" marL="0" rtl="0" algn="ctr">
              <a:spcBef>
                <a:spcPts val="0"/>
              </a:spcBef>
              <a:spcAft>
                <a:spcPts val="0"/>
              </a:spcAft>
              <a:buNone/>
            </a:pPr>
            <a:r>
              <a:rPr lang="en-US"/>
              <a:t>    "street": "123 Main St",</a:t>
            </a:r>
            <a:endParaRPr/>
          </a:p>
          <a:p>
            <a:pPr indent="0" lvl="0" marL="0" rtl="0" algn="ctr">
              <a:spcBef>
                <a:spcPts val="0"/>
              </a:spcBef>
              <a:spcAft>
                <a:spcPts val="0"/>
              </a:spcAft>
              <a:buNone/>
            </a:pPr>
            <a:r>
              <a:rPr lang="en-US"/>
              <a:t>    "city": "Wonderland"</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"snapScore": 1500,</a:t>
            </a:r>
            <a:endParaRPr/>
          </a:p>
          <a:p>
            <a:pPr indent="0" lvl="0" marL="0" rtl="0" algn="ctr">
              <a:spcBef>
                <a:spcPts val="0"/>
              </a:spcBef>
              <a:spcAft>
                <a:spcPts val="0"/>
              </a:spcAft>
              <a:buNone/>
            </a:pPr>
            <a:r>
              <a:rPr lang="en-US"/>
              <a:t>  "friendList": ["bob456", "charlie789"],</a:t>
            </a:r>
            <a:endParaRPr/>
          </a:p>
          <a:p>
            <a:pPr indent="0" lvl="0" marL="0" rtl="0" algn="ctr">
              <a:spcBef>
                <a:spcPts val="0"/>
              </a:spcBef>
              <a:spcAft>
                <a:spcPts val="0"/>
              </a:spcAft>
              <a:buNone/>
            </a:pPr>
            <a:r>
              <a:rPr lang="en-US"/>
              <a:t>  "bitmoji": {</a:t>
            </a:r>
            <a:endParaRPr/>
          </a:p>
          <a:p>
            <a:pPr indent="0" lvl="0" marL="0" rtl="0" algn="ctr">
              <a:spcBef>
                <a:spcPts val="0"/>
              </a:spcBef>
              <a:spcAft>
                <a:spcPts val="0"/>
              </a:spcAft>
              <a:buNone/>
            </a:pPr>
            <a:r>
              <a:rPr lang="en-US"/>
              <a:t>    "hairstyle": "curly",</a:t>
            </a:r>
            <a:endParaRPr/>
          </a:p>
          <a:p>
            <a:pPr indent="0" lvl="0" marL="0" rtl="0" algn="ctr">
              <a:spcBef>
                <a:spcPts val="0"/>
              </a:spcBef>
              <a:spcAft>
                <a:spcPts val="0"/>
              </a:spcAft>
              <a:buNone/>
            </a:pPr>
            <a:r>
              <a:rPr lang="en-US"/>
              <a:t>    "outfit": "casual"</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"story": [</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"mediaType": "image",</a:t>
            </a:r>
            <a:endParaRPr/>
          </a:p>
          <a:p>
            <a:pPr indent="0" lvl="0" marL="0" rtl="0" algn="ctr">
              <a:spcBef>
                <a:spcPts val="0"/>
              </a:spcBef>
              <a:spcAft>
                <a:spcPts val="0"/>
              </a:spcAft>
              <a:buNone/>
            </a:pPr>
            <a:r>
              <a:rPr lang="en-US"/>
              <a:t>      "url": "https://snapchat.com/s/alice_story1",</a:t>
            </a:r>
            <a:endParaRPr/>
          </a:p>
          <a:p>
            <a:pPr indent="0" lvl="0" marL="0" rtl="0" algn="ctr">
              <a:spcBef>
                <a:spcPts val="0"/>
              </a:spcBef>
              <a:spcAft>
                <a:spcPts val="0"/>
              </a:spcAft>
              <a:buNone/>
            </a:pPr>
            <a:r>
              <a:rPr lang="en-US"/>
              <a:t>      "timestamp": "2024-08-16T14:00:00Z"</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"mediaType": "video",</a:t>
            </a:r>
            <a:endParaRPr/>
          </a:p>
          <a:p>
            <a:pPr indent="0" lvl="0" marL="0" rtl="0" algn="ctr">
              <a:spcBef>
                <a:spcPts val="0"/>
              </a:spcBef>
              <a:spcAft>
                <a:spcPts val="0"/>
              </a:spcAft>
              <a:buNone/>
            </a:pPr>
            <a:r>
              <a:rPr lang="en-US"/>
              <a:t>      "url": "https://snapchat.com/s/alice_story2",</a:t>
            </a:r>
            <a:endParaRPr/>
          </a:p>
          <a:p>
            <a:pPr indent="0" lvl="0" marL="0" rtl="0" algn="ctr">
              <a:spcBef>
                <a:spcPts val="0"/>
              </a:spcBef>
              <a:spcAft>
                <a:spcPts val="0"/>
              </a:spcAft>
              <a:buNone/>
            </a:pPr>
            <a:r>
              <a:rPr lang="en-US"/>
              <a:t>      "timestamp": "2024-08-16T16:30:00Z"</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a:t>
            </a:r>
            <a:endParaRPr/>
          </a:p>
          <a:p>
            <a:pPr indent="0" lvl="0" marL="0" rtl="0" algn="ctr">
              <a:spcBef>
                <a:spcPts val="0"/>
              </a:spcBef>
              <a:spcAft>
                <a:spcPts val="0"/>
              </a:spcAft>
              <a:buNone/>
            </a:pPr>
            <a:r>
              <a:rPr lang="en-US"/>
              <a:t>  "settings": {</a:t>
            </a:r>
            <a:endParaRPr/>
          </a:p>
          <a:p>
            <a:pPr indent="0" lvl="0" marL="0" rtl="0" algn="ctr">
              <a:spcBef>
                <a:spcPts val="0"/>
              </a:spcBef>
              <a:spcAft>
                <a:spcPts val="0"/>
              </a:spcAft>
              <a:buNone/>
            </a:pPr>
            <a:r>
              <a:rPr lang="en-US"/>
              <a:t>    "privacy": "friends",</a:t>
            </a:r>
            <a:endParaRPr/>
          </a:p>
          <a:p>
            <a:pPr indent="0" lvl="0" marL="0" rtl="0" algn="ctr">
              <a:spcBef>
                <a:spcPts val="0"/>
              </a:spcBef>
              <a:spcAft>
                <a:spcPts val="0"/>
              </a:spcAft>
              <a:buNone/>
            </a:pPr>
            <a:r>
              <a:rPr lang="en-US"/>
              <a:t>    "notifications": true  }}</a:t>
            </a:r>
            <a:endParaRPr/>
          </a:p>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7533eec773_0_8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44" name="Google Shape;644;g27533eec773_0_8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45" name="Google Shape;645;g27533eec773_0_80"/>
          <p:cNvPicPr preferRelativeResize="0"/>
          <p:nvPr/>
        </p:nvPicPr>
        <p:blipFill rotWithShape="1">
          <a:blip r:embed="rId3">
            <a:alphaModFix/>
          </a:blip>
          <a:srcRect b="8219" l="0" r="0" t="6774"/>
          <a:stretch/>
        </p:blipFill>
        <p:spPr>
          <a:xfrm>
            <a:off x="899150" y="1600200"/>
            <a:ext cx="7865950" cy="38404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7533eec773_0_9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2" name="Google Shape;652;g27533eec773_0_9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53" name="Google Shape;653;g27533eec773_0_94"/>
          <p:cNvPicPr preferRelativeResize="0"/>
          <p:nvPr/>
        </p:nvPicPr>
        <p:blipFill>
          <a:blip r:embed="rId3">
            <a:alphaModFix/>
          </a:blip>
          <a:stretch>
            <a:fillRect/>
          </a:stretch>
        </p:blipFill>
        <p:spPr>
          <a:xfrm>
            <a:off x="2316475" y="594350"/>
            <a:ext cx="3230875" cy="5775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7533eec773_0_8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0" name="Google Shape;660;g27533eec773_0_8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61" name="Google Shape;661;g27533eec773_0_87"/>
          <p:cNvPicPr preferRelativeResize="0"/>
          <p:nvPr/>
        </p:nvPicPr>
        <p:blipFill rotWithShape="1">
          <a:blip r:embed="rId3">
            <a:alphaModFix/>
          </a:blip>
          <a:srcRect b="20482" l="0" r="0" t="4790"/>
          <a:stretch/>
        </p:blipFill>
        <p:spPr>
          <a:xfrm>
            <a:off x="1035275" y="2286000"/>
            <a:ext cx="7073476" cy="37337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type="title"/>
          </p:nvPr>
        </p:nvSpPr>
        <p:spPr>
          <a:xfrm>
            <a:off x="1085850" y="177707"/>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00FF"/>
              </a:buClr>
              <a:buSzPts val="4400"/>
              <a:buFont typeface="Libre Franklin"/>
              <a:buNone/>
            </a:pPr>
            <a:r>
              <a:rPr lang="en-US">
                <a:solidFill>
                  <a:srgbClr val="0000FF"/>
                </a:solidFill>
              </a:rPr>
              <a:t>Shopping Cart Data</a:t>
            </a:r>
            <a:endParaRPr/>
          </a:p>
        </p:txBody>
      </p:sp>
      <p:sp>
        <p:nvSpPr>
          <p:cNvPr id="667" name="Google Shape;667;p52"/>
          <p:cNvSpPr txBox="1"/>
          <p:nvPr>
            <p:ph idx="1" type="body"/>
          </p:nvPr>
        </p:nvSpPr>
        <p:spPr>
          <a:xfrm>
            <a:off x="571500" y="1066800"/>
            <a:ext cx="8229600" cy="1723549"/>
          </a:xfrm>
          <a:prstGeom prst="rect">
            <a:avLst/>
          </a:prstGeom>
          <a:noFill/>
          <a:ln>
            <a:noFill/>
          </a:ln>
        </p:spPr>
        <p:txBody>
          <a:bodyPr anchorCtr="0" anchor="t" bIns="45700" lIns="91425" spcFirstLastPara="1" rIns="91425" wrap="square" tIns="45700">
            <a:normAutofit/>
          </a:bodyPr>
          <a:lstStyle/>
          <a:p>
            <a:pPr indent="-364998" lvl="0" marL="384048" rtl="0" algn="just">
              <a:lnSpc>
                <a:spcPct val="94000"/>
              </a:lnSpc>
              <a:spcBef>
                <a:spcPts val="0"/>
              </a:spcBef>
              <a:spcAft>
                <a:spcPts val="0"/>
              </a:spcAft>
              <a:buClr>
                <a:schemeClr val="dk1"/>
              </a:buClr>
              <a:buSzPts val="2500"/>
              <a:buChar char="■"/>
            </a:pPr>
            <a:r>
              <a:rPr lang="en-US" sz="2500">
                <a:solidFill>
                  <a:schemeClr val="dk1"/>
                </a:solidFill>
              </a:rPr>
              <a:t>As  we want the shopping carts to be available all the time, across browsers, machines, and sessions, all the shopping information can be put into value where the key is the userID</a:t>
            </a:r>
            <a:endParaRPr sz="2500">
              <a:solidFill>
                <a:schemeClr val="dk1"/>
              </a:solidFill>
            </a:endParaRPr>
          </a:p>
        </p:txBody>
      </p:sp>
      <p:pic>
        <p:nvPicPr>
          <p:cNvPr id="668" name="Google Shape;668;p52"/>
          <p:cNvPicPr preferRelativeResize="0"/>
          <p:nvPr/>
        </p:nvPicPr>
        <p:blipFill rotWithShape="1">
          <a:blip r:embed="rId3">
            <a:alphaModFix/>
          </a:blip>
          <a:srcRect b="0" l="0" r="0" t="0"/>
          <a:stretch/>
        </p:blipFill>
        <p:spPr>
          <a:xfrm>
            <a:off x="1305903" y="2971800"/>
            <a:ext cx="7001629" cy="33436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3"/>
          <p:cNvSpPr txBox="1"/>
          <p:nvPr>
            <p:ph type="title"/>
          </p:nvPr>
        </p:nvSpPr>
        <p:spPr>
          <a:xfrm>
            <a:off x="993444" y="279907"/>
            <a:ext cx="7403465" cy="4679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D24717"/>
              </a:buClr>
              <a:buSzPts val="2900"/>
              <a:buFont typeface="Libre Franklin"/>
              <a:buNone/>
            </a:pPr>
            <a:r>
              <a:rPr lang="en-US" sz="2900">
                <a:solidFill>
                  <a:srgbClr val="D24717"/>
                </a:solidFill>
              </a:rPr>
              <a:t>E-commerce shopping cart uses key value store</a:t>
            </a:r>
            <a:endParaRPr sz="2900"/>
          </a:p>
        </p:txBody>
      </p:sp>
      <p:grpSp>
        <p:nvGrpSpPr>
          <p:cNvPr id="674" name="Google Shape;674;p53"/>
          <p:cNvGrpSpPr/>
          <p:nvPr/>
        </p:nvGrpSpPr>
        <p:grpSpPr>
          <a:xfrm>
            <a:off x="876363" y="1208803"/>
            <a:ext cx="7696200" cy="4059387"/>
            <a:chOff x="838200" y="914400"/>
            <a:chExt cx="7696200" cy="4267200"/>
          </a:xfrm>
        </p:grpSpPr>
        <p:sp>
          <p:nvSpPr>
            <p:cNvPr id="675" name="Google Shape;675;p53"/>
            <p:cNvSpPr/>
            <p:nvPr/>
          </p:nvSpPr>
          <p:spPr>
            <a:xfrm>
              <a:off x="838200" y="914400"/>
              <a:ext cx="7696200" cy="4267200"/>
            </a:xfrm>
            <a:custGeom>
              <a:rect b="b" l="l" r="r" t="t"/>
              <a:pathLst>
                <a:path extrusionOk="0" h="4267200" w="7696200">
                  <a:moveTo>
                    <a:pt x="0" y="4267200"/>
                  </a:moveTo>
                  <a:lnTo>
                    <a:pt x="7696200" y="4267200"/>
                  </a:lnTo>
                  <a:lnTo>
                    <a:pt x="7696200" y="0"/>
                  </a:lnTo>
                  <a:lnTo>
                    <a:pt x="0" y="0"/>
                  </a:lnTo>
                  <a:lnTo>
                    <a:pt x="0" y="42672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676" name="Google Shape;676;p53"/>
            <p:cNvPicPr preferRelativeResize="0"/>
            <p:nvPr/>
          </p:nvPicPr>
          <p:blipFill rotWithShape="1">
            <a:blip r:embed="rId3">
              <a:alphaModFix/>
            </a:blip>
            <a:srcRect b="0" l="0" r="0" t="0"/>
            <a:stretch/>
          </p:blipFill>
          <p:spPr>
            <a:xfrm>
              <a:off x="3581400" y="1066800"/>
              <a:ext cx="2590800" cy="762000"/>
            </a:xfrm>
            <a:prstGeom prst="rect">
              <a:avLst/>
            </a:prstGeom>
            <a:noFill/>
            <a:ln>
              <a:noFill/>
            </a:ln>
          </p:spPr>
        </p:pic>
        <p:sp>
          <p:nvSpPr>
            <p:cNvPr id="677" name="Google Shape;677;p53"/>
            <p:cNvSpPr/>
            <p:nvPr/>
          </p:nvSpPr>
          <p:spPr>
            <a:xfrm>
              <a:off x="3581400" y="1066800"/>
              <a:ext cx="2590800" cy="762000"/>
            </a:xfrm>
            <a:custGeom>
              <a:rect b="b" l="l" r="r" t="t"/>
              <a:pathLst>
                <a:path extrusionOk="0" h="762000" w="2590800">
                  <a:moveTo>
                    <a:pt x="0" y="762000"/>
                  </a:moveTo>
                  <a:lnTo>
                    <a:pt x="2590800" y="762000"/>
                  </a:lnTo>
                  <a:lnTo>
                    <a:pt x="2590800" y="0"/>
                  </a:lnTo>
                  <a:lnTo>
                    <a:pt x="0" y="0"/>
                  </a:lnTo>
                  <a:lnTo>
                    <a:pt x="0" y="762000"/>
                  </a:lnTo>
                  <a:close/>
                </a:path>
              </a:pathLst>
            </a:custGeom>
            <a:noFill/>
            <a:ln cap="flat" cmpd="sng" w="12700">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678" name="Google Shape;678;p53"/>
          <p:cNvSpPr txBox="1"/>
          <p:nvPr/>
        </p:nvSpPr>
        <p:spPr>
          <a:xfrm>
            <a:off x="4368546" y="1266190"/>
            <a:ext cx="101726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Ecommerce</a:t>
            </a:r>
            <a:endParaRPr sz="1800">
              <a:solidFill>
                <a:schemeClr val="dk1"/>
              </a:solidFill>
              <a:latin typeface="Times New Roman"/>
              <a:ea typeface="Times New Roman"/>
              <a:cs typeface="Times New Roman"/>
              <a:sym typeface="Times New Roman"/>
            </a:endParaRPr>
          </a:p>
        </p:txBody>
      </p:sp>
      <p:pic>
        <p:nvPicPr>
          <p:cNvPr id="679" name="Google Shape;679;p53"/>
          <p:cNvPicPr preferRelativeResize="0"/>
          <p:nvPr/>
        </p:nvPicPr>
        <p:blipFill rotWithShape="1">
          <a:blip r:embed="rId4">
            <a:alphaModFix/>
          </a:blip>
          <a:srcRect b="0" l="0" r="0" t="0"/>
          <a:stretch/>
        </p:blipFill>
        <p:spPr>
          <a:xfrm>
            <a:off x="6248400" y="2209800"/>
            <a:ext cx="1905000" cy="762000"/>
          </a:xfrm>
          <a:prstGeom prst="rect">
            <a:avLst/>
          </a:prstGeom>
          <a:noFill/>
          <a:ln>
            <a:noFill/>
          </a:ln>
        </p:spPr>
      </p:pic>
      <p:sp>
        <p:nvSpPr>
          <p:cNvPr id="680" name="Google Shape;680;p53"/>
          <p:cNvSpPr txBox="1"/>
          <p:nvPr/>
        </p:nvSpPr>
        <p:spPr>
          <a:xfrm>
            <a:off x="6248400" y="2209800"/>
            <a:ext cx="1905000" cy="762000"/>
          </a:xfrm>
          <a:prstGeom prst="rect">
            <a:avLst/>
          </a:prstGeom>
          <a:noFill/>
          <a:ln cap="flat" cmpd="sng" w="12700">
            <a:solidFill>
              <a:srgbClr val="D24717"/>
            </a:solidFill>
            <a:prstDash val="solid"/>
            <a:round/>
            <a:headEnd len="sm" w="sm" type="none"/>
            <a:tailEnd len="sm" w="sm" type="none"/>
          </a:ln>
        </p:spPr>
        <p:txBody>
          <a:bodyPr anchorCtr="0" anchor="t" bIns="0" lIns="0" spcFirstLastPara="1" rIns="0" wrap="square" tIns="212075">
            <a:spAutoFit/>
          </a:bodyPr>
          <a:lstStyle/>
          <a:p>
            <a:pPr indent="0" lvl="0" marL="462915"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Session data</a:t>
            </a:r>
            <a:endParaRPr sz="1800">
              <a:solidFill>
                <a:schemeClr val="dk1"/>
              </a:solidFill>
              <a:latin typeface="Times New Roman"/>
              <a:ea typeface="Times New Roman"/>
              <a:cs typeface="Times New Roman"/>
              <a:sym typeface="Times New Roman"/>
            </a:endParaRPr>
          </a:p>
        </p:txBody>
      </p:sp>
      <p:pic>
        <p:nvPicPr>
          <p:cNvPr id="681" name="Google Shape;681;p53"/>
          <p:cNvPicPr preferRelativeResize="0"/>
          <p:nvPr/>
        </p:nvPicPr>
        <p:blipFill rotWithShape="1">
          <a:blip r:embed="rId5">
            <a:alphaModFix/>
          </a:blip>
          <a:srcRect b="0" l="0" r="0" t="0"/>
          <a:stretch/>
        </p:blipFill>
        <p:spPr>
          <a:xfrm>
            <a:off x="1295400" y="2133600"/>
            <a:ext cx="1905000" cy="762000"/>
          </a:xfrm>
          <a:prstGeom prst="rect">
            <a:avLst/>
          </a:prstGeom>
          <a:noFill/>
          <a:ln>
            <a:noFill/>
          </a:ln>
        </p:spPr>
      </p:pic>
      <p:sp>
        <p:nvSpPr>
          <p:cNvPr id="682" name="Google Shape;682;p53"/>
          <p:cNvSpPr txBox="1"/>
          <p:nvPr/>
        </p:nvSpPr>
        <p:spPr>
          <a:xfrm>
            <a:off x="1295400" y="2133600"/>
            <a:ext cx="1905000" cy="762000"/>
          </a:xfrm>
          <a:prstGeom prst="rect">
            <a:avLst/>
          </a:prstGeom>
          <a:noFill/>
          <a:ln cap="flat" cmpd="sng" w="12700">
            <a:solidFill>
              <a:srgbClr val="D24717"/>
            </a:solidFill>
            <a:prstDash val="solid"/>
            <a:round/>
            <a:headEnd len="sm" w="sm" type="none"/>
            <a:tailEnd len="sm" w="sm" type="none"/>
          </a:ln>
        </p:spPr>
        <p:txBody>
          <a:bodyPr anchorCtr="0" anchor="t" bIns="0" lIns="0" spcFirstLastPara="1" rIns="0" wrap="square" tIns="212075">
            <a:spAutoFit/>
          </a:bodyPr>
          <a:lstStyle/>
          <a:p>
            <a:pPr indent="0" lvl="0" marL="568960"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Cart data</a:t>
            </a:r>
            <a:endParaRPr sz="1800">
              <a:solidFill>
                <a:schemeClr val="dk1"/>
              </a:solidFill>
              <a:latin typeface="Times New Roman"/>
              <a:ea typeface="Times New Roman"/>
              <a:cs typeface="Times New Roman"/>
              <a:sym typeface="Times New Roman"/>
            </a:endParaRPr>
          </a:p>
        </p:txBody>
      </p:sp>
      <p:grpSp>
        <p:nvGrpSpPr>
          <p:cNvPr id="683" name="Google Shape;683;p53"/>
          <p:cNvGrpSpPr/>
          <p:nvPr/>
        </p:nvGrpSpPr>
        <p:grpSpPr>
          <a:xfrm>
            <a:off x="1447800" y="3581400"/>
            <a:ext cx="1447800" cy="914400"/>
            <a:chOff x="1447800" y="3581400"/>
            <a:chExt cx="1447800" cy="914400"/>
          </a:xfrm>
        </p:grpSpPr>
        <p:sp>
          <p:nvSpPr>
            <p:cNvPr id="684" name="Google Shape;684;p53"/>
            <p:cNvSpPr/>
            <p:nvPr/>
          </p:nvSpPr>
          <p:spPr>
            <a:xfrm>
              <a:off x="1447800" y="3581400"/>
              <a:ext cx="1447800" cy="914400"/>
            </a:xfrm>
            <a:custGeom>
              <a:rect b="b" l="l" r="r" t="t"/>
              <a:pathLst>
                <a:path extrusionOk="0" h="914400" w="1447800">
                  <a:moveTo>
                    <a:pt x="723900" y="0"/>
                  </a:moveTo>
                  <a:lnTo>
                    <a:pt x="664529" y="1515"/>
                  </a:lnTo>
                  <a:lnTo>
                    <a:pt x="606480" y="5984"/>
                  </a:lnTo>
                  <a:lnTo>
                    <a:pt x="549939" y="13289"/>
                  </a:lnTo>
                  <a:lnTo>
                    <a:pt x="495092" y="23311"/>
                  </a:lnTo>
                  <a:lnTo>
                    <a:pt x="442126" y="35933"/>
                  </a:lnTo>
                  <a:lnTo>
                    <a:pt x="391227" y="51037"/>
                  </a:lnTo>
                  <a:lnTo>
                    <a:pt x="342581" y="68505"/>
                  </a:lnTo>
                  <a:lnTo>
                    <a:pt x="296375" y="88221"/>
                  </a:lnTo>
                  <a:lnTo>
                    <a:pt x="252794" y="110065"/>
                  </a:lnTo>
                  <a:lnTo>
                    <a:pt x="212026" y="133921"/>
                  </a:lnTo>
                  <a:lnTo>
                    <a:pt x="174256" y="159670"/>
                  </a:lnTo>
                  <a:lnTo>
                    <a:pt x="139671" y="187195"/>
                  </a:lnTo>
                  <a:lnTo>
                    <a:pt x="108457" y="216379"/>
                  </a:lnTo>
                  <a:lnTo>
                    <a:pt x="80800" y="247102"/>
                  </a:lnTo>
                  <a:lnTo>
                    <a:pt x="56888" y="279249"/>
                  </a:lnTo>
                  <a:lnTo>
                    <a:pt x="36905" y="312700"/>
                  </a:lnTo>
                  <a:lnTo>
                    <a:pt x="9474" y="383046"/>
                  </a:lnTo>
                  <a:lnTo>
                    <a:pt x="0" y="457200"/>
                  </a:lnTo>
                  <a:lnTo>
                    <a:pt x="2399" y="494693"/>
                  </a:lnTo>
                  <a:lnTo>
                    <a:pt x="21038" y="567061"/>
                  </a:lnTo>
                  <a:lnTo>
                    <a:pt x="56888" y="635150"/>
                  </a:lnTo>
                  <a:lnTo>
                    <a:pt x="80800" y="667297"/>
                  </a:lnTo>
                  <a:lnTo>
                    <a:pt x="108457" y="698020"/>
                  </a:lnTo>
                  <a:lnTo>
                    <a:pt x="139671" y="727204"/>
                  </a:lnTo>
                  <a:lnTo>
                    <a:pt x="174256" y="754729"/>
                  </a:lnTo>
                  <a:lnTo>
                    <a:pt x="212026" y="780478"/>
                  </a:lnTo>
                  <a:lnTo>
                    <a:pt x="252794" y="804334"/>
                  </a:lnTo>
                  <a:lnTo>
                    <a:pt x="296375" y="826178"/>
                  </a:lnTo>
                  <a:lnTo>
                    <a:pt x="342581" y="845894"/>
                  </a:lnTo>
                  <a:lnTo>
                    <a:pt x="391227" y="863362"/>
                  </a:lnTo>
                  <a:lnTo>
                    <a:pt x="442126" y="878466"/>
                  </a:lnTo>
                  <a:lnTo>
                    <a:pt x="495092" y="891088"/>
                  </a:lnTo>
                  <a:lnTo>
                    <a:pt x="549939" y="901110"/>
                  </a:lnTo>
                  <a:lnTo>
                    <a:pt x="606480" y="908415"/>
                  </a:lnTo>
                  <a:lnTo>
                    <a:pt x="664529" y="912884"/>
                  </a:lnTo>
                  <a:lnTo>
                    <a:pt x="723900" y="914400"/>
                  </a:lnTo>
                  <a:lnTo>
                    <a:pt x="783270" y="912884"/>
                  </a:lnTo>
                  <a:lnTo>
                    <a:pt x="841319" y="908415"/>
                  </a:lnTo>
                  <a:lnTo>
                    <a:pt x="897860" y="901110"/>
                  </a:lnTo>
                  <a:lnTo>
                    <a:pt x="952707" y="891088"/>
                  </a:lnTo>
                  <a:lnTo>
                    <a:pt x="1005673" y="878466"/>
                  </a:lnTo>
                  <a:lnTo>
                    <a:pt x="1056572" y="863362"/>
                  </a:lnTo>
                  <a:lnTo>
                    <a:pt x="1105218" y="845894"/>
                  </a:lnTo>
                  <a:lnTo>
                    <a:pt x="1151424" y="826178"/>
                  </a:lnTo>
                  <a:lnTo>
                    <a:pt x="1195005" y="804334"/>
                  </a:lnTo>
                  <a:lnTo>
                    <a:pt x="1235773" y="780478"/>
                  </a:lnTo>
                  <a:lnTo>
                    <a:pt x="1273543" y="754729"/>
                  </a:lnTo>
                  <a:lnTo>
                    <a:pt x="1308128" y="727204"/>
                  </a:lnTo>
                  <a:lnTo>
                    <a:pt x="1339342" y="698020"/>
                  </a:lnTo>
                  <a:lnTo>
                    <a:pt x="1366999" y="667297"/>
                  </a:lnTo>
                  <a:lnTo>
                    <a:pt x="1390911" y="635150"/>
                  </a:lnTo>
                  <a:lnTo>
                    <a:pt x="1410894" y="601699"/>
                  </a:lnTo>
                  <a:lnTo>
                    <a:pt x="1438325" y="531353"/>
                  </a:lnTo>
                  <a:lnTo>
                    <a:pt x="1447800" y="457200"/>
                  </a:lnTo>
                  <a:lnTo>
                    <a:pt x="1445400" y="419706"/>
                  </a:lnTo>
                  <a:lnTo>
                    <a:pt x="1426761" y="347338"/>
                  </a:lnTo>
                  <a:lnTo>
                    <a:pt x="1390911" y="279249"/>
                  </a:lnTo>
                  <a:lnTo>
                    <a:pt x="1366999" y="247102"/>
                  </a:lnTo>
                  <a:lnTo>
                    <a:pt x="1339342" y="216379"/>
                  </a:lnTo>
                  <a:lnTo>
                    <a:pt x="1308128" y="187195"/>
                  </a:lnTo>
                  <a:lnTo>
                    <a:pt x="1273543" y="159670"/>
                  </a:lnTo>
                  <a:lnTo>
                    <a:pt x="1235773" y="133921"/>
                  </a:lnTo>
                  <a:lnTo>
                    <a:pt x="1195005" y="110065"/>
                  </a:lnTo>
                  <a:lnTo>
                    <a:pt x="1151424" y="88221"/>
                  </a:lnTo>
                  <a:lnTo>
                    <a:pt x="1105218" y="68505"/>
                  </a:lnTo>
                  <a:lnTo>
                    <a:pt x="1056572" y="51037"/>
                  </a:lnTo>
                  <a:lnTo>
                    <a:pt x="1005673" y="35933"/>
                  </a:lnTo>
                  <a:lnTo>
                    <a:pt x="952707" y="23311"/>
                  </a:lnTo>
                  <a:lnTo>
                    <a:pt x="897860" y="13289"/>
                  </a:lnTo>
                  <a:lnTo>
                    <a:pt x="841319" y="5984"/>
                  </a:lnTo>
                  <a:lnTo>
                    <a:pt x="783270" y="1515"/>
                  </a:lnTo>
                  <a:lnTo>
                    <a:pt x="7239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85" name="Google Shape;685;p53"/>
            <p:cNvSpPr/>
            <p:nvPr/>
          </p:nvSpPr>
          <p:spPr>
            <a:xfrm>
              <a:off x="1447800" y="3581400"/>
              <a:ext cx="1447800" cy="914400"/>
            </a:xfrm>
            <a:custGeom>
              <a:rect b="b" l="l" r="r" t="t"/>
              <a:pathLst>
                <a:path extrusionOk="0" h="914400" w="1447800">
                  <a:moveTo>
                    <a:pt x="0" y="457200"/>
                  </a:moveTo>
                  <a:lnTo>
                    <a:pt x="9474" y="383046"/>
                  </a:lnTo>
                  <a:lnTo>
                    <a:pt x="36905" y="312700"/>
                  </a:lnTo>
                  <a:lnTo>
                    <a:pt x="56888" y="279249"/>
                  </a:lnTo>
                  <a:lnTo>
                    <a:pt x="80800" y="247102"/>
                  </a:lnTo>
                  <a:lnTo>
                    <a:pt x="108457" y="216379"/>
                  </a:lnTo>
                  <a:lnTo>
                    <a:pt x="139671" y="187195"/>
                  </a:lnTo>
                  <a:lnTo>
                    <a:pt x="174256" y="159670"/>
                  </a:lnTo>
                  <a:lnTo>
                    <a:pt x="212026" y="133921"/>
                  </a:lnTo>
                  <a:lnTo>
                    <a:pt x="252794" y="110065"/>
                  </a:lnTo>
                  <a:lnTo>
                    <a:pt x="296375" y="88221"/>
                  </a:lnTo>
                  <a:lnTo>
                    <a:pt x="342581" y="68505"/>
                  </a:lnTo>
                  <a:lnTo>
                    <a:pt x="391227" y="51037"/>
                  </a:lnTo>
                  <a:lnTo>
                    <a:pt x="442126" y="35933"/>
                  </a:lnTo>
                  <a:lnTo>
                    <a:pt x="495092" y="23311"/>
                  </a:lnTo>
                  <a:lnTo>
                    <a:pt x="549939" y="13289"/>
                  </a:lnTo>
                  <a:lnTo>
                    <a:pt x="606480" y="5984"/>
                  </a:lnTo>
                  <a:lnTo>
                    <a:pt x="664529" y="1515"/>
                  </a:lnTo>
                  <a:lnTo>
                    <a:pt x="723900" y="0"/>
                  </a:lnTo>
                  <a:lnTo>
                    <a:pt x="783270" y="1515"/>
                  </a:lnTo>
                  <a:lnTo>
                    <a:pt x="841319" y="5984"/>
                  </a:lnTo>
                  <a:lnTo>
                    <a:pt x="897860" y="13289"/>
                  </a:lnTo>
                  <a:lnTo>
                    <a:pt x="952707" y="23311"/>
                  </a:lnTo>
                  <a:lnTo>
                    <a:pt x="1005673" y="35933"/>
                  </a:lnTo>
                  <a:lnTo>
                    <a:pt x="1056572" y="51037"/>
                  </a:lnTo>
                  <a:lnTo>
                    <a:pt x="1105218" y="68505"/>
                  </a:lnTo>
                  <a:lnTo>
                    <a:pt x="1151424" y="88221"/>
                  </a:lnTo>
                  <a:lnTo>
                    <a:pt x="1195005" y="110065"/>
                  </a:lnTo>
                  <a:lnTo>
                    <a:pt x="1235773" y="133921"/>
                  </a:lnTo>
                  <a:lnTo>
                    <a:pt x="1273543" y="159670"/>
                  </a:lnTo>
                  <a:lnTo>
                    <a:pt x="1308128" y="187195"/>
                  </a:lnTo>
                  <a:lnTo>
                    <a:pt x="1339342" y="216379"/>
                  </a:lnTo>
                  <a:lnTo>
                    <a:pt x="1366999" y="247102"/>
                  </a:lnTo>
                  <a:lnTo>
                    <a:pt x="1390911" y="279249"/>
                  </a:lnTo>
                  <a:lnTo>
                    <a:pt x="1410894" y="312700"/>
                  </a:lnTo>
                  <a:lnTo>
                    <a:pt x="1438325" y="383046"/>
                  </a:lnTo>
                  <a:lnTo>
                    <a:pt x="1447800" y="457200"/>
                  </a:lnTo>
                  <a:lnTo>
                    <a:pt x="1445400" y="494693"/>
                  </a:lnTo>
                  <a:lnTo>
                    <a:pt x="1438325" y="531353"/>
                  </a:lnTo>
                  <a:lnTo>
                    <a:pt x="1410894" y="601699"/>
                  </a:lnTo>
                  <a:lnTo>
                    <a:pt x="1390911" y="635150"/>
                  </a:lnTo>
                  <a:lnTo>
                    <a:pt x="1366999" y="667297"/>
                  </a:lnTo>
                  <a:lnTo>
                    <a:pt x="1339342" y="698020"/>
                  </a:lnTo>
                  <a:lnTo>
                    <a:pt x="1308128" y="727204"/>
                  </a:lnTo>
                  <a:lnTo>
                    <a:pt x="1273543" y="754729"/>
                  </a:lnTo>
                  <a:lnTo>
                    <a:pt x="1235773" y="780478"/>
                  </a:lnTo>
                  <a:lnTo>
                    <a:pt x="1195005" y="804334"/>
                  </a:lnTo>
                  <a:lnTo>
                    <a:pt x="1151424" y="826178"/>
                  </a:lnTo>
                  <a:lnTo>
                    <a:pt x="1105218" y="845894"/>
                  </a:lnTo>
                  <a:lnTo>
                    <a:pt x="1056572" y="863362"/>
                  </a:lnTo>
                  <a:lnTo>
                    <a:pt x="1005673" y="878466"/>
                  </a:lnTo>
                  <a:lnTo>
                    <a:pt x="952707" y="891088"/>
                  </a:lnTo>
                  <a:lnTo>
                    <a:pt x="897860" y="901110"/>
                  </a:lnTo>
                  <a:lnTo>
                    <a:pt x="841319" y="908415"/>
                  </a:lnTo>
                  <a:lnTo>
                    <a:pt x="783270" y="912884"/>
                  </a:lnTo>
                  <a:lnTo>
                    <a:pt x="723900" y="914400"/>
                  </a:lnTo>
                  <a:lnTo>
                    <a:pt x="664529" y="912884"/>
                  </a:lnTo>
                  <a:lnTo>
                    <a:pt x="606480" y="908415"/>
                  </a:lnTo>
                  <a:lnTo>
                    <a:pt x="549939" y="901110"/>
                  </a:lnTo>
                  <a:lnTo>
                    <a:pt x="495092" y="891088"/>
                  </a:lnTo>
                  <a:lnTo>
                    <a:pt x="442126" y="878466"/>
                  </a:lnTo>
                  <a:lnTo>
                    <a:pt x="391227" y="863362"/>
                  </a:lnTo>
                  <a:lnTo>
                    <a:pt x="342581" y="845894"/>
                  </a:lnTo>
                  <a:lnTo>
                    <a:pt x="296375" y="826178"/>
                  </a:lnTo>
                  <a:lnTo>
                    <a:pt x="252794" y="804334"/>
                  </a:lnTo>
                  <a:lnTo>
                    <a:pt x="212026" y="780478"/>
                  </a:lnTo>
                  <a:lnTo>
                    <a:pt x="174256" y="754729"/>
                  </a:lnTo>
                  <a:lnTo>
                    <a:pt x="139671" y="727204"/>
                  </a:lnTo>
                  <a:lnTo>
                    <a:pt x="108457" y="698020"/>
                  </a:lnTo>
                  <a:lnTo>
                    <a:pt x="80800" y="667297"/>
                  </a:lnTo>
                  <a:lnTo>
                    <a:pt x="56888" y="635150"/>
                  </a:lnTo>
                  <a:lnTo>
                    <a:pt x="36905" y="601699"/>
                  </a:lnTo>
                  <a:lnTo>
                    <a:pt x="9474" y="531353"/>
                  </a:lnTo>
                  <a:lnTo>
                    <a:pt x="0" y="4572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686" name="Google Shape;686;p53"/>
          <p:cNvSpPr txBox="1"/>
          <p:nvPr/>
        </p:nvSpPr>
        <p:spPr>
          <a:xfrm>
            <a:off x="1759076" y="3720160"/>
            <a:ext cx="823594" cy="57467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Key value</a:t>
            </a:r>
            <a:endParaRPr sz="1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store</a:t>
            </a:r>
            <a:endParaRPr sz="1800">
              <a:solidFill>
                <a:schemeClr val="dk1"/>
              </a:solidFill>
              <a:latin typeface="Times New Roman"/>
              <a:ea typeface="Times New Roman"/>
              <a:cs typeface="Times New Roman"/>
              <a:sym typeface="Times New Roman"/>
            </a:endParaRPr>
          </a:p>
        </p:txBody>
      </p:sp>
      <p:grpSp>
        <p:nvGrpSpPr>
          <p:cNvPr id="687" name="Google Shape;687;p53"/>
          <p:cNvGrpSpPr/>
          <p:nvPr/>
        </p:nvGrpSpPr>
        <p:grpSpPr>
          <a:xfrm>
            <a:off x="6553200" y="3733800"/>
            <a:ext cx="1447800" cy="914400"/>
            <a:chOff x="6553200" y="3733800"/>
            <a:chExt cx="1447800" cy="914400"/>
          </a:xfrm>
        </p:grpSpPr>
        <p:sp>
          <p:nvSpPr>
            <p:cNvPr id="688" name="Google Shape;688;p53"/>
            <p:cNvSpPr/>
            <p:nvPr/>
          </p:nvSpPr>
          <p:spPr>
            <a:xfrm>
              <a:off x="6553200" y="3733800"/>
              <a:ext cx="1447800" cy="914400"/>
            </a:xfrm>
            <a:custGeom>
              <a:rect b="b" l="l" r="r" t="t"/>
              <a:pathLst>
                <a:path extrusionOk="0" h="914400" w="1447800">
                  <a:moveTo>
                    <a:pt x="723900" y="0"/>
                  </a:moveTo>
                  <a:lnTo>
                    <a:pt x="664529" y="1515"/>
                  </a:lnTo>
                  <a:lnTo>
                    <a:pt x="606480" y="5984"/>
                  </a:lnTo>
                  <a:lnTo>
                    <a:pt x="549939" y="13289"/>
                  </a:lnTo>
                  <a:lnTo>
                    <a:pt x="495092" y="23311"/>
                  </a:lnTo>
                  <a:lnTo>
                    <a:pt x="442126" y="35933"/>
                  </a:lnTo>
                  <a:lnTo>
                    <a:pt x="391227" y="51037"/>
                  </a:lnTo>
                  <a:lnTo>
                    <a:pt x="342581" y="68505"/>
                  </a:lnTo>
                  <a:lnTo>
                    <a:pt x="296375" y="88221"/>
                  </a:lnTo>
                  <a:lnTo>
                    <a:pt x="252794" y="110065"/>
                  </a:lnTo>
                  <a:lnTo>
                    <a:pt x="212026" y="133921"/>
                  </a:lnTo>
                  <a:lnTo>
                    <a:pt x="174256" y="159670"/>
                  </a:lnTo>
                  <a:lnTo>
                    <a:pt x="139671" y="187195"/>
                  </a:lnTo>
                  <a:lnTo>
                    <a:pt x="108457" y="216379"/>
                  </a:lnTo>
                  <a:lnTo>
                    <a:pt x="80800" y="247102"/>
                  </a:lnTo>
                  <a:lnTo>
                    <a:pt x="56888" y="279249"/>
                  </a:lnTo>
                  <a:lnTo>
                    <a:pt x="36905" y="312700"/>
                  </a:lnTo>
                  <a:lnTo>
                    <a:pt x="9474" y="383046"/>
                  </a:lnTo>
                  <a:lnTo>
                    <a:pt x="0" y="457200"/>
                  </a:lnTo>
                  <a:lnTo>
                    <a:pt x="2399" y="494693"/>
                  </a:lnTo>
                  <a:lnTo>
                    <a:pt x="21038" y="567061"/>
                  </a:lnTo>
                  <a:lnTo>
                    <a:pt x="56888" y="635150"/>
                  </a:lnTo>
                  <a:lnTo>
                    <a:pt x="80800" y="667297"/>
                  </a:lnTo>
                  <a:lnTo>
                    <a:pt x="108457" y="698020"/>
                  </a:lnTo>
                  <a:lnTo>
                    <a:pt x="139671" y="727204"/>
                  </a:lnTo>
                  <a:lnTo>
                    <a:pt x="174256" y="754729"/>
                  </a:lnTo>
                  <a:lnTo>
                    <a:pt x="212026" y="780478"/>
                  </a:lnTo>
                  <a:lnTo>
                    <a:pt x="252794" y="804334"/>
                  </a:lnTo>
                  <a:lnTo>
                    <a:pt x="296375" y="826178"/>
                  </a:lnTo>
                  <a:lnTo>
                    <a:pt x="342581" y="845894"/>
                  </a:lnTo>
                  <a:lnTo>
                    <a:pt x="391227" y="863362"/>
                  </a:lnTo>
                  <a:lnTo>
                    <a:pt x="442126" y="878466"/>
                  </a:lnTo>
                  <a:lnTo>
                    <a:pt x="495092" y="891088"/>
                  </a:lnTo>
                  <a:lnTo>
                    <a:pt x="549939" y="901110"/>
                  </a:lnTo>
                  <a:lnTo>
                    <a:pt x="606480" y="908415"/>
                  </a:lnTo>
                  <a:lnTo>
                    <a:pt x="664529" y="912884"/>
                  </a:lnTo>
                  <a:lnTo>
                    <a:pt x="723900" y="914400"/>
                  </a:lnTo>
                  <a:lnTo>
                    <a:pt x="783270" y="912884"/>
                  </a:lnTo>
                  <a:lnTo>
                    <a:pt x="841319" y="908415"/>
                  </a:lnTo>
                  <a:lnTo>
                    <a:pt x="897860" y="901110"/>
                  </a:lnTo>
                  <a:lnTo>
                    <a:pt x="952707" y="891088"/>
                  </a:lnTo>
                  <a:lnTo>
                    <a:pt x="1005673" y="878466"/>
                  </a:lnTo>
                  <a:lnTo>
                    <a:pt x="1056572" y="863362"/>
                  </a:lnTo>
                  <a:lnTo>
                    <a:pt x="1105218" y="845894"/>
                  </a:lnTo>
                  <a:lnTo>
                    <a:pt x="1151424" y="826178"/>
                  </a:lnTo>
                  <a:lnTo>
                    <a:pt x="1195005" y="804334"/>
                  </a:lnTo>
                  <a:lnTo>
                    <a:pt x="1235773" y="780478"/>
                  </a:lnTo>
                  <a:lnTo>
                    <a:pt x="1273543" y="754729"/>
                  </a:lnTo>
                  <a:lnTo>
                    <a:pt x="1308128" y="727204"/>
                  </a:lnTo>
                  <a:lnTo>
                    <a:pt x="1339342" y="698020"/>
                  </a:lnTo>
                  <a:lnTo>
                    <a:pt x="1366999" y="667297"/>
                  </a:lnTo>
                  <a:lnTo>
                    <a:pt x="1390911" y="635150"/>
                  </a:lnTo>
                  <a:lnTo>
                    <a:pt x="1410894" y="601699"/>
                  </a:lnTo>
                  <a:lnTo>
                    <a:pt x="1438325" y="531353"/>
                  </a:lnTo>
                  <a:lnTo>
                    <a:pt x="1447800" y="457200"/>
                  </a:lnTo>
                  <a:lnTo>
                    <a:pt x="1445400" y="419706"/>
                  </a:lnTo>
                  <a:lnTo>
                    <a:pt x="1426761" y="347338"/>
                  </a:lnTo>
                  <a:lnTo>
                    <a:pt x="1390911" y="279249"/>
                  </a:lnTo>
                  <a:lnTo>
                    <a:pt x="1366999" y="247102"/>
                  </a:lnTo>
                  <a:lnTo>
                    <a:pt x="1339342" y="216379"/>
                  </a:lnTo>
                  <a:lnTo>
                    <a:pt x="1308128" y="187195"/>
                  </a:lnTo>
                  <a:lnTo>
                    <a:pt x="1273543" y="159670"/>
                  </a:lnTo>
                  <a:lnTo>
                    <a:pt x="1235773" y="133921"/>
                  </a:lnTo>
                  <a:lnTo>
                    <a:pt x="1195005" y="110065"/>
                  </a:lnTo>
                  <a:lnTo>
                    <a:pt x="1151424" y="88221"/>
                  </a:lnTo>
                  <a:lnTo>
                    <a:pt x="1105218" y="68505"/>
                  </a:lnTo>
                  <a:lnTo>
                    <a:pt x="1056572" y="51037"/>
                  </a:lnTo>
                  <a:lnTo>
                    <a:pt x="1005673" y="35933"/>
                  </a:lnTo>
                  <a:lnTo>
                    <a:pt x="952707" y="23311"/>
                  </a:lnTo>
                  <a:lnTo>
                    <a:pt x="897860" y="13289"/>
                  </a:lnTo>
                  <a:lnTo>
                    <a:pt x="841319" y="5984"/>
                  </a:lnTo>
                  <a:lnTo>
                    <a:pt x="783270" y="1515"/>
                  </a:lnTo>
                  <a:lnTo>
                    <a:pt x="7239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89" name="Google Shape;689;p53"/>
            <p:cNvSpPr/>
            <p:nvPr/>
          </p:nvSpPr>
          <p:spPr>
            <a:xfrm>
              <a:off x="6553200" y="3733800"/>
              <a:ext cx="1447800" cy="914400"/>
            </a:xfrm>
            <a:custGeom>
              <a:rect b="b" l="l" r="r" t="t"/>
              <a:pathLst>
                <a:path extrusionOk="0" h="914400" w="1447800">
                  <a:moveTo>
                    <a:pt x="0" y="457200"/>
                  </a:moveTo>
                  <a:lnTo>
                    <a:pt x="9474" y="383046"/>
                  </a:lnTo>
                  <a:lnTo>
                    <a:pt x="36905" y="312700"/>
                  </a:lnTo>
                  <a:lnTo>
                    <a:pt x="56888" y="279249"/>
                  </a:lnTo>
                  <a:lnTo>
                    <a:pt x="80800" y="247102"/>
                  </a:lnTo>
                  <a:lnTo>
                    <a:pt x="108457" y="216379"/>
                  </a:lnTo>
                  <a:lnTo>
                    <a:pt x="139671" y="187195"/>
                  </a:lnTo>
                  <a:lnTo>
                    <a:pt x="174256" y="159670"/>
                  </a:lnTo>
                  <a:lnTo>
                    <a:pt x="212026" y="133921"/>
                  </a:lnTo>
                  <a:lnTo>
                    <a:pt x="252794" y="110065"/>
                  </a:lnTo>
                  <a:lnTo>
                    <a:pt x="296375" y="88221"/>
                  </a:lnTo>
                  <a:lnTo>
                    <a:pt x="342581" y="68505"/>
                  </a:lnTo>
                  <a:lnTo>
                    <a:pt x="391227" y="51037"/>
                  </a:lnTo>
                  <a:lnTo>
                    <a:pt x="442126" y="35933"/>
                  </a:lnTo>
                  <a:lnTo>
                    <a:pt x="495092" y="23311"/>
                  </a:lnTo>
                  <a:lnTo>
                    <a:pt x="549939" y="13289"/>
                  </a:lnTo>
                  <a:lnTo>
                    <a:pt x="606480" y="5984"/>
                  </a:lnTo>
                  <a:lnTo>
                    <a:pt x="664529" y="1515"/>
                  </a:lnTo>
                  <a:lnTo>
                    <a:pt x="723900" y="0"/>
                  </a:lnTo>
                  <a:lnTo>
                    <a:pt x="783270" y="1515"/>
                  </a:lnTo>
                  <a:lnTo>
                    <a:pt x="841319" y="5984"/>
                  </a:lnTo>
                  <a:lnTo>
                    <a:pt x="897860" y="13289"/>
                  </a:lnTo>
                  <a:lnTo>
                    <a:pt x="952707" y="23311"/>
                  </a:lnTo>
                  <a:lnTo>
                    <a:pt x="1005673" y="35933"/>
                  </a:lnTo>
                  <a:lnTo>
                    <a:pt x="1056572" y="51037"/>
                  </a:lnTo>
                  <a:lnTo>
                    <a:pt x="1105218" y="68505"/>
                  </a:lnTo>
                  <a:lnTo>
                    <a:pt x="1151424" y="88221"/>
                  </a:lnTo>
                  <a:lnTo>
                    <a:pt x="1195005" y="110065"/>
                  </a:lnTo>
                  <a:lnTo>
                    <a:pt x="1235773" y="133921"/>
                  </a:lnTo>
                  <a:lnTo>
                    <a:pt x="1273543" y="159670"/>
                  </a:lnTo>
                  <a:lnTo>
                    <a:pt x="1308128" y="187195"/>
                  </a:lnTo>
                  <a:lnTo>
                    <a:pt x="1339342" y="216379"/>
                  </a:lnTo>
                  <a:lnTo>
                    <a:pt x="1366999" y="247102"/>
                  </a:lnTo>
                  <a:lnTo>
                    <a:pt x="1390911" y="279249"/>
                  </a:lnTo>
                  <a:lnTo>
                    <a:pt x="1410894" y="312700"/>
                  </a:lnTo>
                  <a:lnTo>
                    <a:pt x="1438325" y="383046"/>
                  </a:lnTo>
                  <a:lnTo>
                    <a:pt x="1447800" y="457200"/>
                  </a:lnTo>
                  <a:lnTo>
                    <a:pt x="1445400" y="494693"/>
                  </a:lnTo>
                  <a:lnTo>
                    <a:pt x="1438325" y="531353"/>
                  </a:lnTo>
                  <a:lnTo>
                    <a:pt x="1410894" y="601699"/>
                  </a:lnTo>
                  <a:lnTo>
                    <a:pt x="1390911" y="635150"/>
                  </a:lnTo>
                  <a:lnTo>
                    <a:pt x="1366999" y="667297"/>
                  </a:lnTo>
                  <a:lnTo>
                    <a:pt x="1339342" y="698020"/>
                  </a:lnTo>
                  <a:lnTo>
                    <a:pt x="1308128" y="727204"/>
                  </a:lnTo>
                  <a:lnTo>
                    <a:pt x="1273543" y="754729"/>
                  </a:lnTo>
                  <a:lnTo>
                    <a:pt x="1235773" y="780478"/>
                  </a:lnTo>
                  <a:lnTo>
                    <a:pt x="1195005" y="804334"/>
                  </a:lnTo>
                  <a:lnTo>
                    <a:pt x="1151424" y="826178"/>
                  </a:lnTo>
                  <a:lnTo>
                    <a:pt x="1105218" y="845894"/>
                  </a:lnTo>
                  <a:lnTo>
                    <a:pt x="1056572" y="863362"/>
                  </a:lnTo>
                  <a:lnTo>
                    <a:pt x="1005673" y="878466"/>
                  </a:lnTo>
                  <a:lnTo>
                    <a:pt x="952707" y="891088"/>
                  </a:lnTo>
                  <a:lnTo>
                    <a:pt x="897860" y="901110"/>
                  </a:lnTo>
                  <a:lnTo>
                    <a:pt x="841319" y="908415"/>
                  </a:lnTo>
                  <a:lnTo>
                    <a:pt x="783270" y="912884"/>
                  </a:lnTo>
                  <a:lnTo>
                    <a:pt x="723900" y="914400"/>
                  </a:lnTo>
                  <a:lnTo>
                    <a:pt x="664529" y="912884"/>
                  </a:lnTo>
                  <a:lnTo>
                    <a:pt x="606480" y="908415"/>
                  </a:lnTo>
                  <a:lnTo>
                    <a:pt x="549939" y="901110"/>
                  </a:lnTo>
                  <a:lnTo>
                    <a:pt x="495092" y="891088"/>
                  </a:lnTo>
                  <a:lnTo>
                    <a:pt x="442126" y="878466"/>
                  </a:lnTo>
                  <a:lnTo>
                    <a:pt x="391227" y="863362"/>
                  </a:lnTo>
                  <a:lnTo>
                    <a:pt x="342581" y="845894"/>
                  </a:lnTo>
                  <a:lnTo>
                    <a:pt x="296375" y="826178"/>
                  </a:lnTo>
                  <a:lnTo>
                    <a:pt x="252794" y="804334"/>
                  </a:lnTo>
                  <a:lnTo>
                    <a:pt x="212026" y="780478"/>
                  </a:lnTo>
                  <a:lnTo>
                    <a:pt x="174256" y="754729"/>
                  </a:lnTo>
                  <a:lnTo>
                    <a:pt x="139671" y="727204"/>
                  </a:lnTo>
                  <a:lnTo>
                    <a:pt x="108457" y="698020"/>
                  </a:lnTo>
                  <a:lnTo>
                    <a:pt x="80800" y="667297"/>
                  </a:lnTo>
                  <a:lnTo>
                    <a:pt x="56888" y="635150"/>
                  </a:lnTo>
                  <a:lnTo>
                    <a:pt x="36905" y="601699"/>
                  </a:lnTo>
                  <a:lnTo>
                    <a:pt x="9474" y="531353"/>
                  </a:lnTo>
                  <a:lnTo>
                    <a:pt x="0" y="4572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690" name="Google Shape;690;p53"/>
          <p:cNvSpPr txBox="1"/>
          <p:nvPr/>
        </p:nvSpPr>
        <p:spPr>
          <a:xfrm>
            <a:off x="6865111" y="3872865"/>
            <a:ext cx="823594" cy="574040"/>
          </a:xfrm>
          <a:prstGeom prst="rect">
            <a:avLst/>
          </a:prstGeom>
          <a:noFill/>
          <a:ln>
            <a:noFill/>
          </a:ln>
        </p:spPr>
        <p:txBody>
          <a:bodyPr anchorCtr="0" anchor="t" bIns="0" lIns="0" spcFirstLastPara="1" rIns="0" wrap="square" tIns="12700">
            <a:spAutoFit/>
          </a:bodyPr>
          <a:lstStyle/>
          <a:p>
            <a:pPr indent="-192405" lvl="0" marL="204470" marR="508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Key value  store</a:t>
            </a:r>
            <a:endParaRPr sz="1800">
              <a:solidFill>
                <a:schemeClr val="dk1"/>
              </a:solidFill>
              <a:latin typeface="Times New Roman"/>
              <a:ea typeface="Times New Roman"/>
              <a:cs typeface="Times New Roman"/>
              <a:sym typeface="Times New Roman"/>
            </a:endParaRPr>
          </a:p>
        </p:txBody>
      </p:sp>
      <p:sp>
        <p:nvSpPr>
          <p:cNvPr id="691" name="Google Shape;691;p53"/>
          <p:cNvSpPr/>
          <p:nvPr/>
        </p:nvSpPr>
        <p:spPr>
          <a:xfrm>
            <a:off x="2143506" y="1367281"/>
            <a:ext cx="5161915" cy="2366645"/>
          </a:xfrm>
          <a:custGeom>
            <a:rect b="b" l="l" r="r" t="t"/>
            <a:pathLst>
              <a:path extrusionOk="0" h="2366645" w="5161915">
                <a:moveTo>
                  <a:pt x="132588" y="2100453"/>
                </a:moveTo>
                <a:lnTo>
                  <a:pt x="130302" y="2091690"/>
                </a:lnTo>
                <a:lnTo>
                  <a:pt x="123444" y="2087753"/>
                </a:lnTo>
                <a:lnTo>
                  <a:pt x="116713" y="2083816"/>
                </a:lnTo>
                <a:lnTo>
                  <a:pt x="107950" y="2086102"/>
                </a:lnTo>
                <a:lnTo>
                  <a:pt x="104013" y="2092960"/>
                </a:lnTo>
                <a:lnTo>
                  <a:pt x="80645" y="2133003"/>
                </a:lnTo>
                <a:lnTo>
                  <a:pt x="80518" y="2185797"/>
                </a:lnTo>
                <a:lnTo>
                  <a:pt x="80518" y="2178685"/>
                </a:lnTo>
                <a:lnTo>
                  <a:pt x="80518" y="2133219"/>
                </a:lnTo>
                <a:lnTo>
                  <a:pt x="80518" y="1528318"/>
                </a:lnTo>
                <a:lnTo>
                  <a:pt x="51943" y="1528318"/>
                </a:lnTo>
                <a:lnTo>
                  <a:pt x="52070" y="2133219"/>
                </a:lnTo>
                <a:lnTo>
                  <a:pt x="66294" y="2157590"/>
                </a:lnTo>
                <a:lnTo>
                  <a:pt x="51943" y="2133003"/>
                </a:lnTo>
                <a:lnTo>
                  <a:pt x="28575" y="2092960"/>
                </a:lnTo>
                <a:lnTo>
                  <a:pt x="24638" y="2086102"/>
                </a:lnTo>
                <a:lnTo>
                  <a:pt x="15875" y="2083816"/>
                </a:lnTo>
                <a:lnTo>
                  <a:pt x="9144" y="2087753"/>
                </a:lnTo>
                <a:lnTo>
                  <a:pt x="2286" y="2091690"/>
                </a:lnTo>
                <a:lnTo>
                  <a:pt x="0" y="2100453"/>
                </a:lnTo>
                <a:lnTo>
                  <a:pt x="3937" y="2107311"/>
                </a:lnTo>
                <a:lnTo>
                  <a:pt x="66294" y="2214245"/>
                </a:lnTo>
                <a:lnTo>
                  <a:pt x="82880" y="2185797"/>
                </a:lnTo>
                <a:lnTo>
                  <a:pt x="128651" y="2107311"/>
                </a:lnTo>
                <a:lnTo>
                  <a:pt x="132588" y="2100453"/>
                </a:lnTo>
                <a:close/>
              </a:path>
              <a:path extrusionOk="0" h="2366645" w="5161915">
                <a:moveTo>
                  <a:pt x="1475994" y="4318"/>
                </a:moveTo>
                <a:lnTo>
                  <a:pt x="1344549" y="0"/>
                </a:lnTo>
                <a:lnTo>
                  <a:pt x="1337945" y="6223"/>
                </a:lnTo>
                <a:lnTo>
                  <a:pt x="1337437" y="21971"/>
                </a:lnTo>
                <a:lnTo>
                  <a:pt x="1343533" y="28575"/>
                </a:lnTo>
                <a:lnTo>
                  <a:pt x="1397901" y="30327"/>
                </a:lnTo>
                <a:lnTo>
                  <a:pt x="59436" y="753745"/>
                </a:lnTo>
                <a:lnTo>
                  <a:pt x="73025" y="778891"/>
                </a:lnTo>
                <a:lnTo>
                  <a:pt x="1411325" y="55562"/>
                </a:lnTo>
                <a:lnTo>
                  <a:pt x="1387221" y="95123"/>
                </a:lnTo>
                <a:lnTo>
                  <a:pt x="1383157" y="101854"/>
                </a:lnTo>
                <a:lnTo>
                  <a:pt x="1385316" y="110617"/>
                </a:lnTo>
                <a:lnTo>
                  <a:pt x="1392047" y="114681"/>
                </a:lnTo>
                <a:lnTo>
                  <a:pt x="1398778" y="118872"/>
                </a:lnTo>
                <a:lnTo>
                  <a:pt x="1407541" y="116713"/>
                </a:lnTo>
                <a:lnTo>
                  <a:pt x="1411732" y="109982"/>
                </a:lnTo>
                <a:lnTo>
                  <a:pt x="1475447" y="5207"/>
                </a:lnTo>
                <a:lnTo>
                  <a:pt x="1475994" y="4318"/>
                </a:lnTo>
                <a:close/>
              </a:path>
              <a:path extrusionOk="0" h="2366645" w="5161915">
                <a:moveTo>
                  <a:pt x="5103241" y="830453"/>
                </a:moveTo>
                <a:lnTo>
                  <a:pt x="4104665" y="188620"/>
                </a:lnTo>
                <a:lnTo>
                  <a:pt x="4150995" y="190627"/>
                </a:lnTo>
                <a:lnTo>
                  <a:pt x="4158869" y="190881"/>
                </a:lnTo>
                <a:lnTo>
                  <a:pt x="4165600" y="184785"/>
                </a:lnTo>
                <a:lnTo>
                  <a:pt x="4165854" y="176911"/>
                </a:lnTo>
                <a:lnTo>
                  <a:pt x="4166235" y="169037"/>
                </a:lnTo>
                <a:lnTo>
                  <a:pt x="4160139" y="162433"/>
                </a:lnTo>
                <a:lnTo>
                  <a:pt x="4105186" y="160020"/>
                </a:lnTo>
                <a:lnTo>
                  <a:pt x="4028694" y="156718"/>
                </a:lnTo>
                <a:lnTo>
                  <a:pt x="4088384" y="273939"/>
                </a:lnTo>
                <a:lnTo>
                  <a:pt x="4097020" y="276733"/>
                </a:lnTo>
                <a:lnTo>
                  <a:pt x="4111117" y="269621"/>
                </a:lnTo>
                <a:lnTo>
                  <a:pt x="4113911" y="260985"/>
                </a:lnTo>
                <a:lnTo>
                  <a:pt x="4110228" y="254000"/>
                </a:lnTo>
                <a:lnTo>
                  <a:pt x="4089158" y="212547"/>
                </a:lnTo>
                <a:lnTo>
                  <a:pt x="5087747" y="854583"/>
                </a:lnTo>
                <a:lnTo>
                  <a:pt x="5103241" y="830453"/>
                </a:lnTo>
                <a:close/>
              </a:path>
              <a:path extrusionOk="0" h="2366645" w="5161915">
                <a:moveTo>
                  <a:pt x="5161788" y="2252853"/>
                </a:moveTo>
                <a:lnTo>
                  <a:pt x="5159502" y="2244090"/>
                </a:lnTo>
                <a:lnTo>
                  <a:pt x="5152644" y="2240153"/>
                </a:lnTo>
                <a:lnTo>
                  <a:pt x="5145913" y="2236216"/>
                </a:lnTo>
                <a:lnTo>
                  <a:pt x="5137150" y="2238514"/>
                </a:lnTo>
                <a:lnTo>
                  <a:pt x="5133213" y="2245360"/>
                </a:lnTo>
                <a:lnTo>
                  <a:pt x="5109845" y="2285403"/>
                </a:lnTo>
                <a:lnTo>
                  <a:pt x="5109718" y="2338197"/>
                </a:lnTo>
                <a:lnTo>
                  <a:pt x="5109718" y="2331085"/>
                </a:lnTo>
                <a:lnTo>
                  <a:pt x="5109718" y="2285619"/>
                </a:lnTo>
                <a:lnTo>
                  <a:pt x="5109718" y="1604518"/>
                </a:lnTo>
                <a:lnTo>
                  <a:pt x="5081143" y="1604518"/>
                </a:lnTo>
                <a:lnTo>
                  <a:pt x="5081270" y="2285619"/>
                </a:lnTo>
                <a:lnTo>
                  <a:pt x="5095494" y="2309990"/>
                </a:lnTo>
                <a:lnTo>
                  <a:pt x="5081143" y="2285403"/>
                </a:lnTo>
                <a:lnTo>
                  <a:pt x="5057775" y="2245360"/>
                </a:lnTo>
                <a:lnTo>
                  <a:pt x="5053838" y="2238514"/>
                </a:lnTo>
                <a:lnTo>
                  <a:pt x="5045075" y="2236216"/>
                </a:lnTo>
                <a:lnTo>
                  <a:pt x="5038344" y="2240153"/>
                </a:lnTo>
                <a:lnTo>
                  <a:pt x="5031486" y="2244090"/>
                </a:lnTo>
                <a:lnTo>
                  <a:pt x="5029200" y="2252853"/>
                </a:lnTo>
                <a:lnTo>
                  <a:pt x="5033137" y="2259711"/>
                </a:lnTo>
                <a:lnTo>
                  <a:pt x="5095494" y="2366645"/>
                </a:lnTo>
                <a:lnTo>
                  <a:pt x="5112080" y="2338197"/>
                </a:lnTo>
                <a:lnTo>
                  <a:pt x="5157851" y="2259711"/>
                </a:lnTo>
                <a:lnTo>
                  <a:pt x="5161788" y="2252853"/>
                </a:lnTo>
                <a:close/>
              </a:path>
            </a:pathLst>
          </a:custGeom>
          <a:solidFill>
            <a:srgbClr val="AE340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92" name="Google Shape;692;p53"/>
          <p:cNvSpPr txBox="1"/>
          <p:nvPr/>
        </p:nvSpPr>
        <p:spPr>
          <a:xfrm>
            <a:off x="3962400" y="2895600"/>
            <a:ext cx="1828800" cy="685800"/>
          </a:xfrm>
          <a:prstGeom prst="rect">
            <a:avLst/>
          </a:prstGeom>
          <a:solidFill>
            <a:srgbClr val="00AFEF"/>
          </a:solidFill>
          <a:ln cap="flat" cmpd="sng" w="12700">
            <a:solidFill>
              <a:srgbClr val="FFC000"/>
            </a:solidFill>
            <a:prstDash val="solid"/>
            <a:round/>
            <a:headEnd len="sm" w="sm" type="none"/>
            <a:tailEnd len="sm" w="sm" type="none"/>
          </a:ln>
        </p:spPr>
        <p:txBody>
          <a:bodyPr anchorCtr="0" anchor="t" bIns="0" lIns="0" spcFirstLastPara="1" rIns="0" wrap="square" tIns="173975">
            <a:spAutoFit/>
          </a:bodyPr>
          <a:lstStyle/>
          <a:p>
            <a:pPr indent="0" lvl="0" marL="427355"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Final Order</a:t>
            </a:r>
            <a:endParaRPr sz="1800">
              <a:solidFill>
                <a:schemeClr val="dk1"/>
              </a:solidFill>
              <a:latin typeface="Times New Roman"/>
              <a:ea typeface="Times New Roman"/>
              <a:cs typeface="Times New Roman"/>
              <a:sym typeface="Times New Roman"/>
            </a:endParaRPr>
          </a:p>
        </p:txBody>
      </p:sp>
      <p:grpSp>
        <p:nvGrpSpPr>
          <p:cNvPr id="693" name="Google Shape;693;p53"/>
          <p:cNvGrpSpPr/>
          <p:nvPr/>
        </p:nvGrpSpPr>
        <p:grpSpPr>
          <a:xfrm>
            <a:off x="3962400" y="4114800"/>
            <a:ext cx="1905000" cy="990600"/>
            <a:chOff x="3962400" y="4114800"/>
            <a:chExt cx="1905000" cy="990600"/>
          </a:xfrm>
        </p:grpSpPr>
        <p:sp>
          <p:nvSpPr>
            <p:cNvPr id="694" name="Google Shape;694;p53"/>
            <p:cNvSpPr/>
            <p:nvPr/>
          </p:nvSpPr>
          <p:spPr>
            <a:xfrm>
              <a:off x="3962400" y="4114800"/>
              <a:ext cx="1905000" cy="990600"/>
            </a:xfrm>
            <a:custGeom>
              <a:rect b="b" l="l" r="r" t="t"/>
              <a:pathLst>
                <a:path extrusionOk="0" h="990600" w="1905000">
                  <a:moveTo>
                    <a:pt x="952500" y="0"/>
                  </a:moveTo>
                  <a:lnTo>
                    <a:pt x="889874" y="1053"/>
                  </a:lnTo>
                  <a:lnTo>
                    <a:pt x="828330" y="4170"/>
                  </a:lnTo>
                  <a:lnTo>
                    <a:pt x="767993" y="9285"/>
                  </a:lnTo>
                  <a:lnTo>
                    <a:pt x="708989" y="16333"/>
                  </a:lnTo>
                  <a:lnTo>
                    <a:pt x="651442" y="25249"/>
                  </a:lnTo>
                  <a:lnTo>
                    <a:pt x="595479" y="35967"/>
                  </a:lnTo>
                  <a:lnTo>
                    <a:pt x="541225" y="48423"/>
                  </a:lnTo>
                  <a:lnTo>
                    <a:pt x="488806" y="62551"/>
                  </a:lnTo>
                  <a:lnTo>
                    <a:pt x="438347" y="78285"/>
                  </a:lnTo>
                  <a:lnTo>
                    <a:pt x="389973" y="95560"/>
                  </a:lnTo>
                  <a:lnTo>
                    <a:pt x="343810" y="114312"/>
                  </a:lnTo>
                  <a:lnTo>
                    <a:pt x="299984" y="134475"/>
                  </a:lnTo>
                  <a:lnTo>
                    <a:pt x="258620" y="155984"/>
                  </a:lnTo>
                  <a:lnTo>
                    <a:pt x="219844" y="178773"/>
                  </a:lnTo>
                  <a:lnTo>
                    <a:pt x="183782" y="202777"/>
                  </a:lnTo>
                  <a:lnTo>
                    <a:pt x="150558" y="227931"/>
                  </a:lnTo>
                  <a:lnTo>
                    <a:pt x="120298" y="254170"/>
                  </a:lnTo>
                  <a:lnTo>
                    <a:pt x="93128" y="281428"/>
                  </a:lnTo>
                  <a:lnTo>
                    <a:pt x="48560" y="338742"/>
                  </a:lnTo>
                  <a:lnTo>
                    <a:pt x="17858" y="399351"/>
                  </a:lnTo>
                  <a:lnTo>
                    <a:pt x="2026" y="462732"/>
                  </a:lnTo>
                  <a:lnTo>
                    <a:pt x="0" y="495300"/>
                  </a:lnTo>
                  <a:lnTo>
                    <a:pt x="2026" y="527867"/>
                  </a:lnTo>
                  <a:lnTo>
                    <a:pt x="17858" y="591248"/>
                  </a:lnTo>
                  <a:lnTo>
                    <a:pt x="48560" y="651857"/>
                  </a:lnTo>
                  <a:lnTo>
                    <a:pt x="93128" y="709171"/>
                  </a:lnTo>
                  <a:lnTo>
                    <a:pt x="120298" y="736429"/>
                  </a:lnTo>
                  <a:lnTo>
                    <a:pt x="150558" y="762668"/>
                  </a:lnTo>
                  <a:lnTo>
                    <a:pt x="183782" y="787822"/>
                  </a:lnTo>
                  <a:lnTo>
                    <a:pt x="219844" y="811826"/>
                  </a:lnTo>
                  <a:lnTo>
                    <a:pt x="258620" y="834615"/>
                  </a:lnTo>
                  <a:lnTo>
                    <a:pt x="299984" y="856124"/>
                  </a:lnTo>
                  <a:lnTo>
                    <a:pt x="343810" y="876287"/>
                  </a:lnTo>
                  <a:lnTo>
                    <a:pt x="389973" y="895039"/>
                  </a:lnTo>
                  <a:lnTo>
                    <a:pt x="438347" y="912314"/>
                  </a:lnTo>
                  <a:lnTo>
                    <a:pt x="488806" y="928048"/>
                  </a:lnTo>
                  <a:lnTo>
                    <a:pt x="541225" y="942176"/>
                  </a:lnTo>
                  <a:lnTo>
                    <a:pt x="595479" y="954632"/>
                  </a:lnTo>
                  <a:lnTo>
                    <a:pt x="651442" y="965350"/>
                  </a:lnTo>
                  <a:lnTo>
                    <a:pt x="708989" y="974266"/>
                  </a:lnTo>
                  <a:lnTo>
                    <a:pt x="767993" y="981314"/>
                  </a:lnTo>
                  <a:lnTo>
                    <a:pt x="828330" y="986429"/>
                  </a:lnTo>
                  <a:lnTo>
                    <a:pt x="889874" y="989546"/>
                  </a:lnTo>
                  <a:lnTo>
                    <a:pt x="952500" y="990600"/>
                  </a:lnTo>
                  <a:lnTo>
                    <a:pt x="1015125" y="989546"/>
                  </a:lnTo>
                  <a:lnTo>
                    <a:pt x="1076669" y="986429"/>
                  </a:lnTo>
                  <a:lnTo>
                    <a:pt x="1137006" y="981314"/>
                  </a:lnTo>
                  <a:lnTo>
                    <a:pt x="1196010" y="974266"/>
                  </a:lnTo>
                  <a:lnTo>
                    <a:pt x="1253557" y="965350"/>
                  </a:lnTo>
                  <a:lnTo>
                    <a:pt x="1309520" y="954632"/>
                  </a:lnTo>
                  <a:lnTo>
                    <a:pt x="1363774" y="942176"/>
                  </a:lnTo>
                  <a:lnTo>
                    <a:pt x="1416193" y="928048"/>
                  </a:lnTo>
                  <a:lnTo>
                    <a:pt x="1466652" y="912314"/>
                  </a:lnTo>
                  <a:lnTo>
                    <a:pt x="1515026" y="895039"/>
                  </a:lnTo>
                  <a:lnTo>
                    <a:pt x="1561189" y="876287"/>
                  </a:lnTo>
                  <a:lnTo>
                    <a:pt x="1605015" y="856124"/>
                  </a:lnTo>
                  <a:lnTo>
                    <a:pt x="1646379" y="834615"/>
                  </a:lnTo>
                  <a:lnTo>
                    <a:pt x="1685155" y="811826"/>
                  </a:lnTo>
                  <a:lnTo>
                    <a:pt x="1721217" y="787822"/>
                  </a:lnTo>
                  <a:lnTo>
                    <a:pt x="1754441" y="762668"/>
                  </a:lnTo>
                  <a:lnTo>
                    <a:pt x="1784701" y="736429"/>
                  </a:lnTo>
                  <a:lnTo>
                    <a:pt x="1811871" y="709171"/>
                  </a:lnTo>
                  <a:lnTo>
                    <a:pt x="1856439" y="651857"/>
                  </a:lnTo>
                  <a:lnTo>
                    <a:pt x="1887141" y="591248"/>
                  </a:lnTo>
                  <a:lnTo>
                    <a:pt x="1902973" y="527867"/>
                  </a:lnTo>
                  <a:lnTo>
                    <a:pt x="1905000" y="495300"/>
                  </a:lnTo>
                  <a:lnTo>
                    <a:pt x="1902973" y="462732"/>
                  </a:lnTo>
                  <a:lnTo>
                    <a:pt x="1887141" y="399351"/>
                  </a:lnTo>
                  <a:lnTo>
                    <a:pt x="1856439" y="338742"/>
                  </a:lnTo>
                  <a:lnTo>
                    <a:pt x="1811871" y="281428"/>
                  </a:lnTo>
                  <a:lnTo>
                    <a:pt x="1784701" y="254170"/>
                  </a:lnTo>
                  <a:lnTo>
                    <a:pt x="1754441" y="227931"/>
                  </a:lnTo>
                  <a:lnTo>
                    <a:pt x="1721217" y="202777"/>
                  </a:lnTo>
                  <a:lnTo>
                    <a:pt x="1685155" y="178773"/>
                  </a:lnTo>
                  <a:lnTo>
                    <a:pt x="1646379" y="155984"/>
                  </a:lnTo>
                  <a:lnTo>
                    <a:pt x="1605015" y="134475"/>
                  </a:lnTo>
                  <a:lnTo>
                    <a:pt x="1561189" y="114312"/>
                  </a:lnTo>
                  <a:lnTo>
                    <a:pt x="1515026" y="95560"/>
                  </a:lnTo>
                  <a:lnTo>
                    <a:pt x="1466652" y="78285"/>
                  </a:lnTo>
                  <a:lnTo>
                    <a:pt x="1416193" y="62551"/>
                  </a:lnTo>
                  <a:lnTo>
                    <a:pt x="1363774" y="48423"/>
                  </a:lnTo>
                  <a:lnTo>
                    <a:pt x="1309520" y="35967"/>
                  </a:lnTo>
                  <a:lnTo>
                    <a:pt x="1253557" y="25249"/>
                  </a:lnTo>
                  <a:lnTo>
                    <a:pt x="1196010" y="16333"/>
                  </a:lnTo>
                  <a:lnTo>
                    <a:pt x="1137006" y="9285"/>
                  </a:lnTo>
                  <a:lnTo>
                    <a:pt x="1076669" y="4170"/>
                  </a:lnTo>
                  <a:lnTo>
                    <a:pt x="1015125" y="1053"/>
                  </a:lnTo>
                  <a:lnTo>
                    <a:pt x="952500"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95" name="Google Shape;695;p53"/>
            <p:cNvSpPr/>
            <p:nvPr/>
          </p:nvSpPr>
          <p:spPr>
            <a:xfrm>
              <a:off x="3962400" y="4114800"/>
              <a:ext cx="1905000" cy="990600"/>
            </a:xfrm>
            <a:custGeom>
              <a:rect b="b" l="l" r="r" t="t"/>
              <a:pathLst>
                <a:path extrusionOk="0" h="990600" w="1905000">
                  <a:moveTo>
                    <a:pt x="0" y="495300"/>
                  </a:moveTo>
                  <a:lnTo>
                    <a:pt x="8020" y="430727"/>
                  </a:lnTo>
                  <a:lnTo>
                    <a:pt x="31413" y="368667"/>
                  </a:lnTo>
                  <a:lnTo>
                    <a:pt x="69174" y="309641"/>
                  </a:lnTo>
                  <a:lnTo>
                    <a:pt x="120298" y="254170"/>
                  </a:lnTo>
                  <a:lnTo>
                    <a:pt x="150558" y="227931"/>
                  </a:lnTo>
                  <a:lnTo>
                    <a:pt x="183782" y="202777"/>
                  </a:lnTo>
                  <a:lnTo>
                    <a:pt x="219844" y="178773"/>
                  </a:lnTo>
                  <a:lnTo>
                    <a:pt x="258620" y="155984"/>
                  </a:lnTo>
                  <a:lnTo>
                    <a:pt x="299984" y="134475"/>
                  </a:lnTo>
                  <a:lnTo>
                    <a:pt x="343810" y="114312"/>
                  </a:lnTo>
                  <a:lnTo>
                    <a:pt x="389973" y="95560"/>
                  </a:lnTo>
                  <a:lnTo>
                    <a:pt x="438347" y="78285"/>
                  </a:lnTo>
                  <a:lnTo>
                    <a:pt x="488806" y="62551"/>
                  </a:lnTo>
                  <a:lnTo>
                    <a:pt x="541225" y="48423"/>
                  </a:lnTo>
                  <a:lnTo>
                    <a:pt x="595479" y="35967"/>
                  </a:lnTo>
                  <a:lnTo>
                    <a:pt x="651442" y="25249"/>
                  </a:lnTo>
                  <a:lnTo>
                    <a:pt x="708989" y="16333"/>
                  </a:lnTo>
                  <a:lnTo>
                    <a:pt x="767993" y="9285"/>
                  </a:lnTo>
                  <a:lnTo>
                    <a:pt x="828330" y="4170"/>
                  </a:lnTo>
                  <a:lnTo>
                    <a:pt x="889874" y="1053"/>
                  </a:lnTo>
                  <a:lnTo>
                    <a:pt x="952500" y="0"/>
                  </a:lnTo>
                  <a:lnTo>
                    <a:pt x="1015125" y="1053"/>
                  </a:lnTo>
                  <a:lnTo>
                    <a:pt x="1076669" y="4170"/>
                  </a:lnTo>
                  <a:lnTo>
                    <a:pt x="1137006" y="9285"/>
                  </a:lnTo>
                  <a:lnTo>
                    <a:pt x="1196010" y="16333"/>
                  </a:lnTo>
                  <a:lnTo>
                    <a:pt x="1253557" y="25249"/>
                  </a:lnTo>
                  <a:lnTo>
                    <a:pt x="1309520" y="35967"/>
                  </a:lnTo>
                  <a:lnTo>
                    <a:pt x="1363774" y="48423"/>
                  </a:lnTo>
                  <a:lnTo>
                    <a:pt x="1416193" y="62551"/>
                  </a:lnTo>
                  <a:lnTo>
                    <a:pt x="1466652" y="78285"/>
                  </a:lnTo>
                  <a:lnTo>
                    <a:pt x="1515026" y="95560"/>
                  </a:lnTo>
                  <a:lnTo>
                    <a:pt x="1561189" y="114312"/>
                  </a:lnTo>
                  <a:lnTo>
                    <a:pt x="1605015" y="134475"/>
                  </a:lnTo>
                  <a:lnTo>
                    <a:pt x="1646379" y="155984"/>
                  </a:lnTo>
                  <a:lnTo>
                    <a:pt x="1685155" y="178773"/>
                  </a:lnTo>
                  <a:lnTo>
                    <a:pt x="1721217" y="202777"/>
                  </a:lnTo>
                  <a:lnTo>
                    <a:pt x="1754441" y="227931"/>
                  </a:lnTo>
                  <a:lnTo>
                    <a:pt x="1784701" y="254170"/>
                  </a:lnTo>
                  <a:lnTo>
                    <a:pt x="1811871" y="281428"/>
                  </a:lnTo>
                  <a:lnTo>
                    <a:pt x="1856439" y="338742"/>
                  </a:lnTo>
                  <a:lnTo>
                    <a:pt x="1887141" y="399351"/>
                  </a:lnTo>
                  <a:lnTo>
                    <a:pt x="1902973" y="462732"/>
                  </a:lnTo>
                  <a:lnTo>
                    <a:pt x="1905000" y="495300"/>
                  </a:lnTo>
                  <a:lnTo>
                    <a:pt x="1902973" y="527867"/>
                  </a:lnTo>
                  <a:lnTo>
                    <a:pt x="1896979" y="559872"/>
                  </a:lnTo>
                  <a:lnTo>
                    <a:pt x="1873586" y="621932"/>
                  </a:lnTo>
                  <a:lnTo>
                    <a:pt x="1835825" y="680958"/>
                  </a:lnTo>
                  <a:lnTo>
                    <a:pt x="1784701" y="736429"/>
                  </a:lnTo>
                  <a:lnTo>
                    <a:pt x="1754441" y="762668"/>
                  </a:lnTo>
                  <a:lnTo>
                    <a:pt x="1721217" y="787822"/>
                  </a:lnTo>
                  <a:lnTo>
                    <a:pt x="1685155" y="811826"/>
                  </a:lnTo>
                  <a:lnTo>
                    <a:pt x="1646379" y="834615"/>
                  </a:lnTo>
                  <a:lnTo>
                    <a:pt x="1605015" y="856124"/>
                  </a:lnTo>
                  <a:lnTo>
                    <a:pt x="1561189" y="876287"/>
                  </a:lnTo>
                  <a:lnTo>
                    <a:pt x="1515026" y="895039"/>
                  </a:lnTo>
                  <a:lnTo>
                    <a:pt x="1466652" y="912314"/>
                  </a:lnTo>
                  <a:lnTo>
                    <a:pt x="1416193" y="928048"/>
                  </a:lnTo>
                  <a:lnTo>
                    <a:pt x="1363774" y="942176"/>
                  </a:lnTo>
                  <a:lnTo>
                    <a:pt x="1309520" y="954632"/>
                  </a:lnTo>
                  <a:lnTo>
                    <a:pt x="1253557" y="965350"/>
                  </a:lnTo>
                  <a:lnTo>
                    <a:pt x="1196010" y="974266"/>
                  </a:lnTo>
                  <a:lnTo>
                    <a:pt x="1137006" y="981314"/>
                  </a:lnTo>
                  <a:lnTo>
                    <a:pt x="1076669" y="986429"/>
                  </a:lnTo>
                  <a:lnTo>
                    <a:pt x="1015125" y="989546"/>
                  </a:lnTo>
                  <a:lnTo>
                    <a:pt x="952500" y="990600"/>
                  </a:lnTo>
                  <a:lnTo>
                    <a:pt x="889874" y="989546"/>
                  </a:lnTo>
                  <a:lnTo>
                    <a:pt x="828330" y="986429"/>
                  </a:lnTo>
                  <a:lnTo>
                    <a:pt x="767993" y="981314"/>
                  </a:lnTo>
                  <a:lnTo>
                    <a:pt x="708989" y="974266"/>
                  </a:lnTo>
                  <a:lnTo>
                    <a:pt x="651442" y="965350"/>
                  </a:lnTo>
                  <a:lnTo>
                    <a:pt x="595479" y="954632"/>
                  </a:lnTo>
                  <a:lnTo>
                    <a:pt x="541225" y="942176"/>
                  </a:lnTo>
                  <a:lnTo>
                    <a:pt x="488806" y="928048"/>
                  </a:lnTo>
                  <a:lnTo>
                    <a:pt x="438347" y="912314"/>
                  </a:lnTo>
                  <a:lnTo>
                    <a:pt x="389973" y="895039"/>
                  </a:lnTo>
                  <a:lnTo>
                    <a:pt x="343810" y="876287"/>
                  </a:lnTo>
                  <a:lnTo>
                    <a:pt x="299984" y="856124"/>
                  </a:lnTo>
                  <a:lnTo>
                    <a:pt x="258620" y="834615"/>
                  </a:lnTo>
                  <a:lnTo>
                    <a:pt x="219844" y="811826"/>
                  </a:lnTo>
                  <a:lnTo>
                    <a:pt x="183782" y="787822"/>
                  </a:lnTo>
                  <a:lnTo>
                    <a:pt x="150558" y="762668"/>
                  </a:lnTo>
                  <a:lnTo>
                    <a:pt x="120298" y="736429"/>
                  </a:lnTo>
                  <a:lnTo>
                    <a:pt x="93128" y="709171"/>
                  </a:lnTo>
                  <a:lnTo>
                    <a:pt x="48560" y="651857"/>
                  </a:lnTo>
                  <a:lnTo>
                    <a:pt x="17858" y="591248"/>
                  </a:lnTo>
                  <a:lnTo>
                    <a:pt x="2026" y="527867"/>
                  </a:lnTo>
                  <a:lnTo>
                    <a:pt x="0" y="495300"/>
                  </a:lnTo>
                  <a:close/>
                </a:path>
              </a:pathLst>
            </a:custGeom>
            <a:noFill/>
            <a:ln cap="flat" cmpd="sng" w="12700">
              <a:solidFill>
                <a:srgbClr val="9B31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696" name="Google Shape;696;p53"/>
          <p:cNvSpPr txBox="1"/>
          <p:nvPr/>
        </p:nvSpPr>
        <p:spPr>
          <a:xfrm>
            <a:off x="4564760" y="4429125"/>
            <a:ext cx="70104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RDBMS</a:t>
            </a:r>
            <a:endParaRPr sz="1800">
              <a:solidFill>
                <a:schemeClr val="dk1"/>
              </a:solidFill>
              <a:latin typeface="Times New Roman"/>
              <a:ea typeface="Times New Roman"/>
              <a:cs typeface="Times New Roman"/>
              <a:sym typeface="Times New Roman"/>
            </a:endParaRPr>
          </a:p>
        </p:txBody>
      </p:sp>
      <p:grpSp>
        <p:nvGrpSpPr>
          <p:cNvPr id="697" name="Google Shape;697;p53"/>
          <p:cNvGrpSpPr/>
          <p:nvPr/>
        </p:nvGrpSpPr>
        <p:grpSpPr>
          <a:xfrm>
            <a:off x="381000" y="1828800"/>
            <a:ext cx="8534400" cy="4830381"/>
            <a:chOff x="381000" y="1828800"/>
            <a:chExt cx="8534400" cy="4830381"/>
          </a:xfrm>
        </p:grpSpPr>
        <p:sp>
          <p:nvSpPr>
            <p:cNvPr id="698" name="Google Shape;698;p53"/>
            <p:cNvSpPr/>
            <p:nvPr/>
          </p:nvSpPr>
          <p:spPr>
            <a:xfrm>
              <a:off x="4886705" y="1828800"/>
              <a:ext cx="132715" cy="1067435"/>
            </a:xfrm>
            <a:custGeom>
              <a:rect b="b" l="l" r="r" t="t"/>
              <a:pathLst>
                <a:path extrusionOk="0" h="1067435" w="132714">
                  <a:moveTo>
                    <a:pt x="15875" y="936498"/>
                  </a:moveTo>
                  <a:lnTo>
                    <a:pt x="9144" y="940435"/>
                  </a:lnTo>
                  <a:lnTo>
                    <a:pt x="2286" y="944372"/>
                  </a:lnTo>
                  <a:lnTo>
                    <a:pt x="0" y="953135"/>
                  </a:lnTo>
                  <a:lnTo>
                    <a:pt x="3937" y="959992"/>
                  </a:lnTo>
                  <a:lnTo>
                    <a:pt x="66294" y="1066927"/>
                  </a:lnTo>
                  <a:lnTo>
                    <a:pt x="82883" y="1038478"/>
                  </a:lnTo>
                  <a:lnTo>
                    <a:pt x="51943" y="1038478"/>
                  </a:lnTo>
                  <a:lnTo>
                    <a:pt x="51943" y="985676"/>
                  </a:lnTo>
                  <a:lnTo>
                    <a:pt x="28575" y="945641"/>
                  </a:lnTo>
                  <a:lnTo>
                    <a:pt x="24638" y="938784"/>
                  </a:lnTo>
                  <a:lnTo>
                    <a:pt x="15875" y="936498"/>
                  </a:lnTo>
                  <a:close/>
                </a:path>
                <a:path extrusionOk="0" h="1067435" w="132714">
                  <a:moveTo>
                    <a:pt x="51943" y="985676"/>
                  </a:moveTo>
                  <a:lnTo>
                    <a:pt x="51943" y="1038478"/>
                  </a:lnTo>
                  <a:lnTo>
                    <a:pt x="80518" y="1038478"/>
                  </a:lnTo>
                  <a:lnTo>
                    <a:pt x="80518" y="1031366"/>
                  </a:lnTo>
                  <a:lnTo>
                    <a:pt x="53975" y="1031366"/>
                  </a:lnTo>
                  <a:lnTo>
                    <a:pt x="66294" y="1010262"/>
                  </a:lnTo>
                  <a:lnTo>
                    <a:pt x="51943" y="985676"/>
                  </a:lnTo>
                  <a:close/>
                </a:path>
                <a:path extrusionOk="0" h="1067435" w="132714">
                  <a:moveTo>
                    <a:pt x="116713" y="936498"/>
                  </a:moveTo>
                  <a:lnTo>
                    <a:pt x="107950" y="938784"/>
                  </a:lnTo>
                  <a:lnTo>
                    <a:pt x="104013" y="945641"/>
                  </a:lnTo>
                  <a:lnTo>
                    <a:pt x="80645" y="985676"/>
                  </a:lnTo>
                  <a:lnTo>
                    <a:pt x="80518" y="1038478"/>
                  </a:lnTo>
                  <a:lnTo>
                    <a:pt x="82883" y="1038478"/>
                  </a:lnTo>
                  <a:lnTo>
                    <a:pt x="128651" y="959992"/>
                  </a:lnTo>
                  <a:lnTo>
                    <a:pt x="132588" y="953135"/>
                  </a:lnTo>
                  <a:lnTo>
                    <a:pt x="130302" y="944372"/>
                  </a:lnTo>
                  <a:lnTo>
                    <a:pt x="123444" y="940435"/>
                  </a:lnTo>
                  <a:lnTo>
                    <a:pt x="116713" y="936498"/>
                  </a:lnTo>
                  <a:close/>
                </a:path>
                <a:path extrusionOk="0" h="1067435" w="132714">
                  <a:moveTo>
                    <a:pt x="66294" y="1010262"/>
                  </a:moveTo>
                  <a:lnTo>
                    <a:pt x="53975" y="1031366"/>
                  </a:lnTo>
                  <a:lnTo>
                    <a:pt x="78613" y="1031366"/>
                  </a:lnTo>
                  <a:lnTo>
                    <a:pt x="66294" y="1010262"/>
                  </a:lnTo>
                  <a:close/>
                </a:path>
                <a:path extrusionOk="0" h="1067435" w="132714">
                  <a:moveTo>
                    <a:pt x="80518" y="985893"/>
                  </a:moveTo>
                  <a:lnTo>
                    <a:pt x="66294" y="1010262"/>
                  </a:lnTo>
                  <a:lnTo>
                    <a:pt x="78613" y="1031366"/>
                  </a:lnTo>
                  <a:lnTo>
                    <a:pt x="80518" y="1031366"/>
                  </a:lnTo>
                  <a:lnTo>
                    <a:pt x="80518" y="985893"/>
                  </a:lnTo>
                  <a:close/>
                </a:path>
                <a:path extrusionOk="0" h="1067435" w="132714">
                  <a:moveTo>
                    <a:pt x="80518" y="0"/>
                  </a:moveTo>
                  <a:lnTo>
                    <a:pt x="51943" y="0"/>
                  </a:lnTo>
                  <a:lnTo>
                    <a:pt x="52070" y="985893"/>
                  </a:lnTo>
                  <a:lnTo>
                    <a:pt x="66294" y="1010262"/>
                  </a:lnTo>
                  <a:lnTo>
                    <a:pt x="80518" y="985893"/>
                  </a:lnTo>
                  <a:lnTo>
                    <a:pt x="80518" y="0"/>
                  </a:lnTo>
                  <a:close/>
                </a:path>
              </a:pathLst>
            </a:custGeom>
            <a:solidFill>
              <a:srgbClr val="D247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99" name="Google Shape;699;p53"/>
            <p:cNvSpPr/>
            <p:nvPr/>
          </p:nvSpPr>
          <p:spPr>
            <a:xfrm>
              <a:off x="381000" y="5181536"/>
              <a:ext cx="8534400" cy="1477645"/>
            </a:xfrm>
            <a:custGeom>
              <a:rect b="b" l="l" r="r" t="t"/>
              <a:pathLst>
                <a:path extrusionOk="0" h="1477645" w="8534400">
                  <a:moveTo>
                    <a:pt x="0" y="1477391"/>
                  </a:moveTo>
                  <a:lnTo>
                    <a:pt x="8534400" y="1477391"/>
                  </a:lnTo>
                  <a:lnTo>
                    <a:pt x="8534400" y="0"/>
                  </a:lnTo>
                  <a:lnTo>
                    <a:pt x="0" y="0"/>
                  </a:lnTo>
                  <a:lnTo>
                    <a:pt x="0" y="1477391"/>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700" name="Google Shape;700;p53"/>
          <p:cNvSpPr txBox="1"/>
          <p:nvPr/>
        </p:nvSpPr>
        <p:spPr>
          <a:xfrm>
            <a:off x="459740" y="5183581"/>
            <a:ext cx="8299500" cy="1244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Amazon.com has one of the largest ecommerce operations, shopping all hours of the day all around  world takes place, so the site has to be up 24*7. Developers can store unlimited amount of data by  creating a data base table and saves it at multiple servers specified at the customer and also replicates  at multiple available zones.The cart data and session data are stored in the key value store and final  completed order is saved in RDBMs.</a:t>
            </a:r>
            <a:endParaRPr sz="1600">
              <a:solidFill>
                <a:schemeClr val="dk1"/>
              </a:solidFill>
              <a:latin typeface="Times New Roman"/>
              <a:ea typeface="Times New Roman"/>
              <a:cs typeface="Times New Roman"/>
              <a:sym typeface="Times New Roman"/>
            </a:endParaRPr>
          </a:p>
        </p:txBody>
      </p:sp>
      <p:sp>
        <p:nvSpPr>
          <p:cNvPr id="701" name="Google Shape;701;p53"/>
          <p:cNvSpPr/>
          <p:nvPr/>
        </p:nvSpPr>
        <p:spPr>
          <a:xfrm>
            <a:off x="4825110" y="3581400"/>
            <a:ext cx="103505" cy="533400"/>
          </a:xfrm>
          <a:custGeom>
            <a:rect b="b" l="l" r="r" t="t"/>
            <a:pathLst>
              <a:path extrusionOk="0" h="533400" w="103504">
                <a:moveTo>
                  <a:pt x="7112" y="437388"/>
                </a:moveTo>
                <a:lnTo>
                  <a:pt x="1015" y="440944"/>
                </a:lnTo>
                <a:lnTo>
                  <a:pt x="0" y="444754"/>
                </a:lnTo>
                <a:lnTo>
                  <a:pt x="51688" y="533400"/>
                </a:lnTo>
                <a:lnTo>
                  <a:pt x="59020" y="520826"/>
                </a:lnTo>
                <a:lnTo>
                  <a:pt x="45338" y="520826"/>
                </a:lnTo>
                <a:lnTo>
                  <a:pt x="45338" y="497404"/>
                </a:lnTo>
                <a:lnTo>
                  <a:pt x="10922" y="438404"/>
                </a:lnTo>
                <a:lnTo>
                  <a:pt x="7112" y="437388"/>
                </a:lnTo>
                <a:close/>
              </a:path>
              <a:path extrusionOk="0" h="533400" w="103504">
                <a:moveTo>
                  <a:pt x="45338" y="497404"/>
                </a:moveTo>
                <a:lnTo>
                  <a:pt x="45338" y="520826"/>
                </a:lnTo>
                <a:lnTo>
                  <a:pt x="58038" y="520826"/>
                </a:lnTo>
                <a:lnTo>
                  <a:pt x="58038" y="517651"/>
                </a:lnTo>
                <a:lnTo>
                  <a:pt x="46227" y="517651"/>
                </a:lnTo>
                <a:lnTo>
                  <a:pt x="51688" y="508290"/>
                </a:lnTo>
                <a:lnTo>
                  <a:pt x="45338" y="497404"/>
                </a:lnTo>
                <a:close/>
              </a:path>
              <a:path extrusionOk="0" h="533400" w="103504">
                <a:moveTo>
                  <a:pt x="96265" y="437388"/>
                </a:moveTo>
                <a:lnTo>
                  <a:pt x="92455" y="438404"/>
                </a:lnTo>
                <a:lnTo>
                  <a:pt x="58038" y="497404"/>
                </a:lnTo>
                <a:lnTo>
                  <a:pt x="58038" y="520826"/>
                </a:lnTo>
                <a:lnTo>
                  <a:pt x="59020" y="520826"/>
                </a:lnTo>
                <a:lnTo>
                  <a:pt x="103377" y="444754"/>
                </a:lnTo>
                <a:lnTo>
                  <a:pt x="102362" y="440944"/>
                </a:lnTo>
                <a:lnTo>
                  <a:pt x="96265" y="437388"/>
                </a:lnTo>
                <a:close/>
              </a:path>
              <a:path extrusionOk="0" h="533400" w="103504">
                <a:moveTo>
                  <a:pt x="51688" y="508290"/>
                </a:moveTo>
                <a:lnTo>
                  <a:pt x="46227" y="517651"/>
                </a:lnTo>
                <a:lnTo>
                  <a:pt x="57150" y="517651"/>
                </a:lnTo>
                <a:lnTo>
                  <a:pt x="51688" y="508290"/>
                </a:lnTo>
                <a:close/>
              </a:path>
              <a:path extrusionOk="0" h="533400" w="103504">
                <a:moveTo>
                  <a:pt x="58038" y="497404"/>
                </a:moveTo>
                <a:lnTo>
                  <a:pt x="51688" y="508290"/>
                </a:lnTo>
                <a:lnTo>
                  <a:pt x="57150" y="517651"/>
                </a:lnTo>
                <a:lnTo>
                  <a:pt x="58038" y="517651"/>
                </a:lnTo>
                <a:lnTo>
                  <a:pt x="58038" y="497404"/>
                </a:lnTo>
                <a:close/>
              </a:path>
              <a:path extrusionOk="0" h="533400" w="103504">
                <a:moveTo>
                  <a:pt x="58038" y="0"/>
                </a:moveTo>
                <a:lnTo>
                  <a:pt x="45338" y="0"/>
                </a:lnTo>
                <a:lnTo>
                  <a:pt x="45338" y="497404"/>
                </a:lnTo>
                <a:lnTo>
                  <a:pt x="51688" y="508290"/>
                </a:lnTo>
                <a:lnTo>
                  <a:pt x="58038" y="497404"/>
                </a:lnTo>
                <a:lnTo>
                  <a:pt x="58038" y="0"/>
                </a:lnTo>
                <a:close/>
              </a:path>
            </a:pathLst>
          </a:custGeom>
          <a:solidFill>
            <a:srgbClr val="AE340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02" name="Google Shape;702;p5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5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8121381471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0" name="Google Shape;710;g28121381471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11" name="Google Shape;711;g28121381471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12" name="Google Shape;712;g28121381471_0_0"/>
          <p:cNvPicPr preferRelativeResize="0"/>
          <p:nvPr/>
        </p:nvPicPr>
        <p:blipFill rotWithShape="1">
          <a:blip r:embed="rId3">
            <a:alphaModFix/>
          </a:blip>
          <a:srcRect b="6036" l="2553" r="0" t="11495"/>
          <a:stretch/>
        </p:blipFill>
        <p:spPr>
          <a:xfrm>
            <a:off x="233800" y="1449525"/>
            <a:ext cx="8910199" cy="4239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7533eec773_0_59"/>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9" name="Google Shape;719;g27533eec773_0_59"/>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https://database.guide/what-is-a-key-value-database/</a:t>
            </a:r>
            <a:endParaRPr/>
          </a:p>
          <a:p>
            <a:pPr indent="0" lvl="0" marL="0" rtl="0" algn="l">
              <a:spcBef>
                <a:spcPts val="1000"/>
              </a:spcBef>
              <a:spcAft>
                <a:spcPts val="200"/>
              </a:spcAft>
              <a:buNone/>
            </a:pPr>
            <a:r>
              <a:t/>
            </a:r>
            <a:endParaRPr/>
          </a:p>
        </p:txBody>
      </p:sp>
      <p:sp>
        <p:nvSpPr>
          <p:cNvPr id="720" name="Google Shape;720;g27533eec773_0_59"/>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7"/>
          <p:cNvSpPr txBox="1"/>
          <p:nvPr>
            <p:ph type="title"/>
          </p:nvPr>
        </p:nvSpPr>
        <p:spPr>
          <a:xfrm>
            <a:off x="993450" y="688975"/>
            <a:ext cx="73083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Column-based database</a:t>
            </a:r>
            <a:endParaRPr sz="4000">
              <a:latin typeface="Arial"/>
              <a:ea typeface="Arial"/>
              <a:cs typeface="Arial"/>
              <a:sym typeface="Arial"/>
            </a:endParaRPr>
          </a:p>
        </p:txBody>
      </p:sp>
      <p:sp>
        <p:nvSpPr>
          <p:cNvPr id="726" name="Google Shape;726;p57"/>
          <p:cNvSpPr/>
          <p:nvPr/>
        </p:nvSpPr>
        <p:spPr>
          <a:xfrm>
            <a:off x="410675" y="1406373"/>
            <a:ext cx="8394192" cy="5292090"/>
          </a:xfrm>
          <a:custGeom>
            <a:rect b="b" l="l" r="r" t="t"/>
            <a:pathLst>
              <a:path extrusionOk="0" h="4572000" w="8229600">
                <a:moveTo>
                  <a:pt x="0" y="4572000"/>
                </a:moveTo>
                <a:lnTo>
                  <a:pt x="8229600" y="4572000"/>
                </a:lnTo>
                <a:lnTo>
                  <a:pt x="8229600" y="0"/>
                </a:lnTo>
                <a:lnTo>
                  <a:pt x="0" y="0"/>
                </a:lnTo>
                <a:lnTo>
                  <a:pt x="0" y="4572000"/>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27" name="Google Shape;727;p57"/>
          <p:cNvSpPr txBox="1"/>
          <p:nvPr/>
        </p:nvSpPr>
        <p:spPr>
          <a:xfrm>
            <a:off x="535940" y="1386586"/>
            <a:ext cx="7239000" cy="4425315"/>
          </a:xfrm>
          <a:prstGeom prst="rect">
            <a:avLst/>
          </a:prstGeom>
          <a:noFill/>
          <a:ln>
            <a:noFill/>
          </a:ln>
        </p:spPr>
        <p:txBody>
          <a:bodyPr anchorCtr="0" anchor="t" bIns="0" lIns="0" spcFirstLastPara="1" rIns="0" wrap="square" tIns="67925">
            <a:spAutoFit/>
          </a:bodyPr>
          <a:lstStyle/>
          <a:p>
            <a:pPr indent="-274319" lvl="0" marL="286385" marR="5080" rtl="0" algn="l">
              <a:lnSpc>
                <a:spcPct val="108124"/>
              </a:lnSpc>
              <a:spcBef>
                <a:spcPts val="0"/>
              </a:spcBef>
              <a:spcAft>
                <a:spcPts val="0"/>
              </a:spcAft>
              <a:buNone/>
            </a:pPr>
            <a:r>
              <a:rPr lang="en-US" sz="3200">
                <a:solidFill>
                  <a:schemeClr val="dk1"/>
                </a:solidFill>
                <a:latin typeface="Times New Roman"/>
                <a:ea typeface="Times New Roman"/>
                <a:cs typeface="Times New Roman"/>
                <a:sym typeface="Times New Roman"/>
              </a:rPr>
              <a:t>A column store database is a type of database that  stores data using a column oriented model.</a:t>
            </a:r>
            <a:endParaRPr sz="3200">
              <a:solidFill>
                <a:schemeClr val="dk1"/>
              </a:solidFill>
              <a:latin typeface="Times New Roman"/>
              <a:ea typeface="Times New Roman"/>
              <a:cs typeface="Times New Roman"/>
              <a:sym typeface="Times New Roman"/>
            </a:endParaRPr>
          </a:p>
          <a:p>
            <a:pPr indent="0" lvl="0" marL="12700" marR="0" rtl="0" algn="l">
              <a:lnSpc>
                <a:spcPct val="100000"/>
              </a:lnSpc>
              <a:spcBef>
                <a:spcPts val="305"/>
              </a:spcBef>
              <a:spcAft>
                <a:spcPts val="0"/>
              </a:spcAft>
              <a:buNone/>
            </a:pPr>
            <a:r>
              <a:rPr lang="en-US" sz="2600">
                <a:solidFill>
                  <a:schemeClr val="dk1"/>
                </a:solidFill>
                <a:latin typeface="Times New Roman"/>
                <a:ea typeface="Times New Roman"/>
                <a:cs typeface="Times New Roman"/>
                <a:sym typeface="Times New Roman"/>
              </a:rPr>
              <a:t>A column store database can also be referred to as a:</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9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Column database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9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Column family database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9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Column oriented database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85"/>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Wide column store database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9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Wide column store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85"/>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Columnar database</a:t>
            </a:r>
            <a:endParaRPr sz="2600">
              <a:solidFill>
                <a:schemeClr val="dk1"/>
              </a:solidFill>
              <a:latin typeface="Times New Roman"/>
              <a:ea typeface="Times New Roman"/>
              <a:cs typeface="Times New Roman"/>
              <a:sym typeface="Times New Roman"/>
            </a:endParaRPr>
          </a:p>
          <a:p>
            <a:pPr indent="-274320" lvl="0" marL="287020" marR="0" rtl="0" algn="l">
              <a:lnSpc>
                <a:spcPct val="100000"/>
              </a:lnSpc>
              <a:spcBef>
                <a:spcPts val="290"/>
              </a:spcBef>
              <a:spcAft>
                <a:spcPts val="0"/>
              </a:spcAft>
              <a:buClr>
                <a:srgbClr val="D24717"/>
              </a:buClr>
              <a:buSzPts val="2200"/>
              <a:buFont typeface="Quattrocento Sans"/>
              <a:buChar char="⚫"/>
            </a:pPr>
            <a:r>
              <a:rPr lang="en-US" sz="2600">
                <a:solidFill>
                  <a:schemeClr val="dk1"/>
                </a:solidFill>
                <a:latin typeface="Times New Roman"/>
                <a:ea typeface="Times New Roman"/>
                <a:cs typeface="Times New Roman"/>
                <a:sym typeface="Times New Roman"/>
              </a:rPr>
              <a:t>Columnar store</a:t>
            </a:r>
            <a:endParaRPr sz="2600">
              <a:solidFill>
                <a:schemeClr val="dk1"/>
              </a:solidFill>
              <a:latin typeface="Times New Roman"/>
              <a:ea typeface="Times New Roman"/>
              <a:cs typeface="Times New Roman"/>
              <a:sym typeface="Times New Roman"/>
            </a:endParaRPr>
          </a:p>
        </p:txBody>
      </p:sp>
      <p:sp>
        <p:nvSpPr>
          <p:cNvPr id="728" name="Google Shape;728;p5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5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58"/>
          <p:cNvGrpSpPr/>
          <p:nvPr/>
        </p:nvGrpSpPr>
        <p:grpSpPr>
          <a:xfrm>
            <a:off x="1138237" y="223774"/>
            <a:ext cx="7019925" cy="6432575"/>
            <a:chOff x="1138237" y="223774"/>
            <a:chExt cx="7019925" cy="6432575"/>
          </a:xfrm>
        </p:grpSpPr>
        <p:pic>
          <p:nvPicPr>
            <p:cNvPr id="735" name="Google Shape;735;p58"/>
            <p:cNvPicPr preferRelativeResize="0"/>
            <p:nvPr/>
          </p:nvPicPr>
          <p:blipFill rotWithShape="1">
            <a:blip r:embed="rId3">
              <a:alphaModFix/>
            </a:blip>
            <a:srcRect b="0" l="0" r="0" t="0"/>
            <a:stretch/>
          </p:blipFill>
          <p:spPr>
            <a:xfrm>
              <a:off x="1230767" y="228600"/>
              <a:ext cx="6758069" cy="3640713"/>
            </a:xfrm>
            <a:prstGeom prst="rect">
              <a:avLst/>
            </a:prstGeom>
            <a:noFill/>
            <a:ln>
              <a:noFill/>
            </a:ln>
          </p:spPr>
        </p:pic>
        <p:sp>
          <p:nvSpPr>
            <p:cNvPr id="736" name="Google Shape;736;p58"/>
            <p:cNvSpPr/>
            <p:nvPr/>
          </p:nvSpPr>
          <p:spPr>
            <a:xfrm>
              <a:off x="1138237" y="223774"/>
              <a:ext cx="7019925" cy="3743325"/>
            </a:xfrm>
            <a:custGeom>
              <a:rect b="b" l="l" r="r" t="t"/>
              <a:pathLst>
                <a:path extrusionOk="0" h="3743325" w="7019925">
                  <a:moveTo>
                    <a:pt x="0" y="3743325"/>
                  </a:moveTo>
                  <a:lnTo>
                    <a:pt x="7019925" y="3743325"/>
                  </a:lnTo>
                  <a:lnTo>
                    <a:pt x="7019925" y="0"/>
                  </a:lnTo>
                  <a:lnTo>
                    <a:pt x="0" y="0"/>
                  </a:lnTo>
                  <a:lnTo>
                    <a:pt x="0" y="3743325"/>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737" name="Google Shape;737;p58"/>
            <p:cNvPicPr preferRelativeResize="0"/>
            <p:nvPr/>
          </p:nvPicPr>
          <p:blipFill rotWithShape="1">
            <a:blip r:embed="rId4">
              <a:alphaModFix/>
            </a:blip>
            <a:srcRect b="0" l="0" r="0" t="0"/>
            <a:stretch/>
          </p:blipFill>
          <p:spPr>
            <a:xfrm>
              <a:off x="1143000" y="3962362"/>
              <a:ext cx="7010400" cy="2688971"/>
            </a:xfrm>
            <a:prstGeom prst="rect">
              <a:avLst/>
            </a:prstGeom>
            <a:noFill/>
            <a:ln>
              <a:noFill/>
            </a:ln>
          </p:spPr>
        </p:pic>
        <p:sp>
          <p:nvSpPr>
            <p:cNvPr id="738" name="Google Shape;738;p58"/>
            <p:cNvSpPr/>
            <p:nvPr/>
          </p:nvSpPr>
          <p:spPr>
            <a:xfrm>
              <a:off x="1138237" y="3957599"/>
              <a:ext cx="7019925" cy="2698750"/>
            </a:xfrm>
            <a:custGeom>
              <a:rect b="b" l="l" r="r" t="t"/>
              <a:pathLst>
                <a:path extrusionOk="0" h="2698750" w="7019925">
                  <a:moveTo>
                    <a:pt x="0" y="2698496"/>
                  </a:moveTo>
                  <a:lnTo>
                    <a:pt x="7019925" y="2698496"/>
                  </a:lnTo>
                  <a:lnTo>
                    <a:pt x="7019925" y="0"/>
                  </a:lnTo>
                  <a:lnTo>
                    <a:pt x="0" y="0"/>
                  </a:lnTo>
                  <a:lnTo>
                    <a:pt x="0" y="2698496"/>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739" name="Google Shape;739;p5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5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txBox="1"/>
          <p:nvPr>
            <p:ph type="title"/>
          </p:nvPr>
        </p:nvSpPr>
        <p:spPr>
          <a:xfrm>
            <a:off x="693997" y="140240"/>
            <a:ext cx="775600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Cloud Database</a:t>
            </a:r>
            <a:endParaRPr sz="4000">
              <a:latin typeface="Arial"/>
              <a:ea typeface="Arial"/>
              <a:cs typeface="Arial"/>
              <a:sym typeface="Arial"/>
            </a:endParaRPr>
          </a:p>
        </p:txBody>
      </p:sp>
      <p:sp>
        <p:nvSpPr>
          <p:cNvPr id="165" name="Google Shape;165;p7"/>
          <p:cNvSpPr txBox="1"/>
          <p:nvPr/>
        </p:nvSpPr>
        <p:spPr>
          <a:xfrm>
            <a:off x="690751" y="962475"/>
            <a:ext cx="5496900" cy="5230800"/>
          </a:xfrm>
          <a:prstGeom prst="rect">
            <a:avLst/>
          </a:prstGeom>
          <a:noFill/>
          <a:ln>
            <a:noFill/>
          </a:ln>
        </p:spPr>
        <p:txBody>
          <a:bodyPr anchorCtr="0" anchor="t" bIns="0" lIns="0" spcFirstLastPara="1" rIns="0" wrap="square" tIns="49525">
            <a:spAutoFit/>
          </a:bodyPr>
          <a:lstStyle/>
          <a:p>
            <a:pPr indent="-274319" lvl="0" marL="286385" marR="224154" rtl="0" algn="just">
              <a:lnSpc>
                <a:spcPct val="108181"/>
              </a:lnSpc>
              <a:spcBef>
                <a:spcPts val="0"/>
              </a:spcBef>
              <a:spcAft>
                <a:spcPts val="0"/>
              </a:spcAft>
              <a:buClr>
                <a:srgbClr val="D24717"/>
              </a:buClr>
              <a:buSzPts val="1514"/>
              <a:buFont typeface="Quattrocento Sans"/>
              <a:buChar char="⚫"/>
            </a:pPr>
            <a:r>
              <a:rPr lang="en-US" sz="2200">
                <a:solidFill>
                  <a:schemeClr val="dk1"/>
                </a:solidFill>
                <a:latin typeface="Times New Roman"/>
                <a:ea typeface="Times New Roman"/>
                <a:cs typeface="Times New Roman"/>
                <a:sym typeface="Times New Roman"/>
              </a:rPr>
              <a:t>A type of database where data is stored  in a virtual environment and executes  over the cloud computing platform.</a:t>
            </a:r>
            <a:endParaRPr sz="2200">
              <a:solidFill>
                <a:schemeClr val="dk1"/>
              </a:solidFill>
              <a:latin typeface="Times New Roman"/>
              <a:ea typeface="Times New Roman"/>
              <a:cs typeface="Times New Roman"/>
              <a:sym typeface="Times New Roman"/>
            </a:endParaRPr>
          </a:p>
          <a:p>
            <a:pPr indent="-274320" lvl="0" marL="287020" marR="0" rtl="0" algn="just">
              <a:lnSpc>
                <a:spcPct val="100000"/>
              </a:lnSpc>
              <a:spcBef>
                <a:spcPts val="295"/>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This data is accessible over the Internet.</a:t>
            </a:r>
            <a:endParaRPr sz="2200">
              <a:solidFill>
                <a:schemeClr val="dk1"/>
              </a:solidFill>
              <a:latin typeface="Times New Roman"/>
              <a:ea typeface="Times New Roman"/>
              <a:cs typeface="Times New Roman"/>
              <a:sym typeface="Times New Roman"/>
            </a:endParaRPr>
          </a:p>
          <a:p>
            <a:pPr indent="-274319" lvl="0" marL="286385" marR="27305" rtl="0" algn="just">
              <a:lnSpc>
                <a:spcPct val="108181"/>
              </a:lnSpc>
              <a:spcBef>
                <a:spcPts val="63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Cloud databases are also called a database  as service (DBaaS)</a:t>
            </a:r>
            <a:endParaRPr sz="2200">
              <a:solidFill>
                <a:schemeClr val="dk1"/>
              </a:solidFill>
              <a:latin typeface="Times New Roman"/>
              <a:ea typeface="Times New Roman"/>
              <a:cs typeface="Times New Roman"/>
              <a:sym typeface="Times New Roman"/>
            </a:endParaRPr>
          </a:p>
          <a:p>
            <a:pPr indent="-274319" lvl="0" marL="286385" marR="447675" rtl="0" algn="just">
              <a:lnSpc>
                <a:spcPct val="90000"/>
              </a:lnSpc>
              <a:spcBef>
                <a:spcPts val="56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It provides users with various cloud  computing services (SaaS, PaaS, IaaS,  etc.) for accessing the database.</a:t>
            </a:r>
            <a:endParaRPr sz="2200">
              <a:solidFill>
                <a:schemeClr val="dk1"/>
              </a:solidFill>
              <a:latin typeface="Times New Roman"/>
              <a:ea typeface="Times New Roman"/>
              <a:cs typeface="Times New Roman"/>
              <a:sym typeface="Times New Roman"/>
            </a:endParaRPr>
          </a:p>
          <a:p>
            <a:pPr indent="-274319" lvl="0" marL="286385" marR="5080" rtl="0" algn="just">
              <a:lnSpc>
                <a:spcPct val="90000"/>
              </a:lnSpc>
              <a:spcBef>
                <a:spcPts val="600"/>
              </a:spcBef>
              <a:spcAft>
                <a:spcPts val="0"/>
              </a:spcAft>
              <a:buClr>
                <a:srgbClr val="D24717"/>
              </a:buClr>
              <a:buSzPts val="1850"/>
              <a:buFont typeface="Quattrocento Sans"/>
              <a:buChar char="⚫"/>
            </a:pPr>
            <a:r>
              <a:rPr lang="en-US" sz="2200">
                <a:solidFill>
                  <a:schemeClr val="dk1"/>
                </a:solidFill>
                <a:latin typeface="Times New Roman"/>
                <a:ea typeface="Times New Roman"/>
                <a:cs typeface="Times New Roman"/>
                <a:sym typeface="Times New Roman"/>
              </a:rPr>
              <a:t>There are numerous cloud platforms, but  the best options are: Amazon Web  Services(AWS): Amazon DynamoDB, Microsoft Azure:</a:t>
            </a:r>
            <a:r>
              <a:rPr b="1" lang="en-US" sz="1700">
                <a:solidFill>
                  <a:schemeClr val="dk1"/>
                </a:solidFill>
              </a:rPr>
              <a:t>Azure Cosmos DB</a:t>
            </a:r>
            <a:r>
              <a:rPr lang="en-US" sz="1700">
                <a:solidFill>
                  <a:schemeClr val="dk1"/>
                </a:solidFill>
              </a:rPr>
              <a:t>:</a:t>
            </a:r>
            <a:r>
              <a:rPr lang="en-US" sz="2200">
                <a:solidFill>
                  <a:schemeClr val="dk1"/>
                </a:solidFill>
                <a:latin typeface="Times New Roman"/>
                <a:ea typeface="Times New Roman"/>
                <a:cs typeface="Times New Roman"/>
                <a:sym typeface="Times New Roman"/>
              </a:rPr>
              <a:t> , Oracle database cloud services, Google  Cloud SQL, etc.</a:t>
            </a:r>
            <a:endParaRPr sz="2200">
              <a:solidFill>
                <a:schemeClr val="dk1"/>
              </a:solidFill>
              <a:latin typeface="Times New Roman"/>
              <a:ea typeface="Times New Roman"/>
              <a:cs typeface="Times New Roman"/>
              <a:sym typeface="Times New Roman"/>
            </a:endParaRPr>
          </a:p>
        </p:txBody>
      </p:sp>
      <p:grpSp>
        <p:nvGrpSpPr>
          <p:cNvPr id="166" name="Google Shape;166;p7"/>
          <p:cNvGrpSpPr/>
          <p:nvPr/>
        </p:nvGrpSpPr>
        <p:grpSpPr>
          <a:xfrm>
            <a:off x="6095562" y="1250483"/>
            <a:ext cx="3048435" cy="3692882"/>
            <a:chOff x="4938648" y="1433512"/>
            <a:chExt cx="3914775" cy="4600575"/>
          </a:xfrm>
        </p:grpSpPr>
        <p:pic>
          <p:nvPicPr>
            <p:cNvPr id="167" name="Google Shape;167;p7"/>
            <p:cNvPicPr preferRelativeResize="0"/>
            <p:nvPr/>
          </p:nvPicPr>
          <p:blipFill rotWithShape="1">
            <a:blip r:embed="rId3">
              <a:alphaModFix/>
            </a:blip>
            <a:srcRect b="0" l="0" r="0" t="0"/>
            <a:stretch/>
          </p:blipFill>
          <p:spPr>
            <a:xfrm>
              <a:off x="5231633" y="1712494"/>
              <a:ext cx="3328933" cy="4042610"/>
            </a:xfrm>
            <a:prstGeom prst="rect">
              <a:avLst/>
            </a:prstGeom>
            <a:noFill/>
            <a:ln>
              <a:noFill/>
            </a:ln>
          </p:spPr>
        </p:pic>
        <p:sp>
          <p:nvSpPr>
            <p:cNvPr id="168" name="Google Shape;168;p7"/>
            <p:cNvSpPr/>
            <p:nvPr/>
          </p:nvSpPr>
          <p:spPr>
            <a:xfrm>
              <a:off x="4938648" y="1433512"/>
              <a:ext cx="3914775" cy="4600575"/>
            </a:xfrm>
            <a:custGeom>
              <a:rect b="b" l="l" r="r" t="t"/>
              <a:pathLst>
                <a:path extrusionOk="0" h="4600575" w="3914775">
                  <a:moveTo>
                    <a:pt x="0" y="4600575"/>
                  </a:moveTo>
                  <a:lnTo>
                    <a:pt x="3914775" y="4600575"/>
                  </a:lnTo>
                  <a:lnTo>
                    <a:pt x="3914775" y="0"/>
                  </a:lnTo>
                  <a:lnTo>
                    <a:pt x="0" y="0"/>
                  </a:lnTo>
                  <a:lnTo>
                    <a:pt x="0" y="4600575"/>
                  </a:lnTo>
                  <a:close/>
                </a:path>
              </a:pathLst>
            </a:custGeom>
            <a:noFill/>
            <a:ln cap="flat" cmpd="sng" w="2857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Libre Franklin"/>
                <a:buNone/>
              </a:pPr>
              <a:r>
                <a:t/>
              </a:r>
              <a:endParaRPr sz="1800">
                <a:solidFill>
                  <a:schemeClr val="dk1"/>
                </a:solidFill>
                <a:latin typeface="Arial"/>
                <a:ea typeface="Arial"/>
                <a:cs typeface="Arial"/>
                <a:sym typeface="Arial"/>
              </a:endParaRPr>
            </a:p>
          </p:txBody>
        </p:sp>
      </p:grpSp>
      <p:sp>
        <p:nvSpPr>
          <p:cNvPr id="169" name="Google Shape;169;p7"/>
          <p:cNvSpPr txBox="1"/>
          <p:nvPr>
            <p:ph idx="11" type="ftr"/>
          </p:nvPr>
        </p:nvSpPr>
        <p:spPr>
          <a:xfrm>
            <a:off x="3108960" y="6377940"/>
            <a:ext cx="4164676"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aphicFrame>
        <p:nvGraphicFramePr>
          <p:cNvPr id="745" name="Google Shape;745;p59"/>
          <p:cNvGraphicFramePr/>
          <p:nvPr/>
        </p:nvGraphicFramePr>
        <p:xfrm>
          <a:off x="450850" y="2584450"/>
          <a:ext cx="3000000" cy="3000000"/>
        </p:xfrm>
        <a:graphic>
          <a:graphicData uri="http://schemas.openxmlformats.org/drawingml/2006/table">
            <a:tbl>
              <a:tblPr bandRow="1" firstRow="1">
                <a:noFill/>
                <a:tableStyleId>{BBC8C2E4-DB85-48EF-AFBE-E10879448572}</a:tableStyleId>
              </a:tblPr>
              <a:tblGrid>
                <a:gridCol w="1295400"/>
                <a:gridCol w="1166500"/>
                <a:gridCol w="1110625"/>
                <a:gridCol w="1110625"/>
                <a:gridCol w="1811650"/>
                <a:gridCol w="181165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Id</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Dept Id</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Name</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DoJ</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DoB</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Times New Roman"/>
                          <a:ea typeface="Times New Roman"/>
                          <a:cs typeface="Times New Roman"/>
                          <a:sym typeface="Times New Roman"/>
                        </a:rPr>
                        <a:t>Hobbies</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4717"/>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AAA</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11-8-2011</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11/8/1980</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Playing</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00"/>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BBB</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4-11-1999</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9/5/1971</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Singing</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1</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CCC</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23-8-1997</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30/5/1971</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Cooking &amp; Music</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4</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DDD</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14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7E9E7"/>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1440"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3</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EEE</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c>
                  <a:txBody>
                    <a:bodyPr/>
                    <a:lstStyle/>
                    <a:p>
                      <a:pPr indent="0" lvl="0" marL="92075" marR="0" rtl="0" algn="l">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a:t>
                      </a:r>
                      <a:endParaRPr/>
                    </a:p>
                  </a:txBody>
                  <a:tcPr marT="13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CFCC"/>
                    </a:solidFill>
                  </a:tcPr>
                </a:tc>
              </a:tr>
            </a:tbl>
          </a:graphicData>
        </a:graphic>
      </p:graphicFrame>
      <p:sp>
        <p:nvSpPr>
          <p:cNvPr id="746" name="Google Shape;746;p59"/>
          <p:cNvSpPr txBox="1"/>
          <p:nvPr/>
        </p:nvSpPr>
        <p:spPr>
          <a:xfrm>
            <a:off x="580450" y="-4550"/>
            <a:ext cx="8305800" cy="25890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2525">
            <a:spAutoFit/>
          </a:bodyPr>
          <a:lstStyle/>
          <a:p>
            <a:pPr indent="-152400" lvl="0" marL="91440" marR="504825"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Every time you look something up in a row-oriented database, every  row is scanned, regardless of which columns you require.</a:t>
            </a:r>
            <a:endParaRPr sz="2400">
              <a:solidFill>
                <a:schemeClr val="dk1"/>
              </a:solidFill>
              <a:latin typeface="Times New Roman"/>
              <a:ea typeface="Times New Roman"/>
              <a:cs typeface="Times New Roman"/>
              <a:sym typeface="Times New Roman"/>
            </a:endParaRPr>
          </a:p>
          <a:p>
            <a:pPr indent="-152400" lvl="0" marL="91440" marR="504825" rtl="0" algn="just">
              <a:lnSpc>
                <a:spcPct val="100000"/>
              </a:lnSpc>
              <a:spcBef>
                <a:spcPts val="5"/>
              </a:spcBef>
              <a:spcAft>
                <a:spcPts val="0"/>
              </a:spcAft>
              <a:buClr>
                <a:schemeClr val="dk1"/>
              </a:buClr>
              <a:buSzPts val="2400"/>
              <a:buFont typeface="Noto Sans Symbols"/>
              <a:buChar char="▪"/>
            </a:pPr>
            <a:r>
              <a:rPr lang="en-US" sz="2400">
                <a:solidFill>
                  <a:schemeClr val="dk1"/>
                </a:solidFill>
                <a:latin typeface="Georgia"/>
                <a:ea typeface="Georgia"/>
                <a:cs typeface="Georgia"/>
                <a:sym typeface="Georgia"/>
              </a:rPr>
              <a:t>Let’s say you only want a list of birthdays in September.The database  </a:t>
            </a:r>
            <a:r>
              <a:rPr lang="en-US" sz="2400">
                <a:solidFill>
                  <a:schemeClr val="dk1"/>
                </a:solidFill>
                <a:latin typeface="Times New Roman"/>
                <a:ea typeface="Times New Roman"/>
                <a:cs typeface="Times New Roman"/>
                <a:sym typeface="Times New Roman"/>
              </a:rPr>
              <a:t>will scan the table from top to bottom and left to right, as shown in  figure, eventually	returning the list of birthdays.(</a:t>
            </a:r>
            <a:r>
              <a:rPr lang="en-US" sz="2400">
                <a:solidFill>
                  <a:srgbClr val="FF0000"/>
                </a:solidFill>
                <a:latin typeface="Times New Roman"/>
                <a:ea typeface="Times New Roman"/>
                <a:cs typeface="Times New Roman"/>
                <a:sym typeface="Times New Roman"/>
              </a:rPr>
              <a:t>Too much time !).</a:t>
            </a:r>
            <a:endParaRPr sz="2400">
              <a:solidFill>
                <a:schemeClr val="dk1"/>
              </a:solidFill>
              <a:latin typeface="Times New Roman"/>
              <a:ea typeface="Times New Roman"/>
              <a:cs typeface="Times New Roman"/>
              <a:sym typeface="Times New Roman"/>
            </a:endParaRPr>
          </a:p>
        </p:txBody>
      </p:sp>
      <p:sp>
        <p:nvSpPr>
          <p:cNvPr id="747" name="Google Shape;747;p59"/>
          <p:cNvSpPr txBox="1"/>
          <p:nvPr/>
        </p:nvSpPr>
        <p:spPr>
          <a:xfrm>
            <a:off x="685800" y="5029125"/>
            <a:ext cx="7863900" cy="1851600"/>
          </a:xfrm>
          <a:prstGeom prst="rect">
            <a:avLst/>
          </a:prstGeom>
          <a:noFill/>
          <a:ln cap="flat" cmpd="sng" w="9525">
            <a:solidFill>
              <a:srgbClr val="D24717"/>
            </a:solidFill>
            <a:prstDash val="solid"/>
            <a:round/>
            <a:headEnd len="sm" w="sm" type="none"/>
            <a:tailEnd len="sm" w="sm" type="none"/>
          </a:ln>
        </p:spPr>
        <p:txBody>
          <a:bodyPr anchorCtr="0" anchor="t" bIns="0" lIns="0" spcFirstLastPara="1" rIns="0" wrap="square" tIns="3800">
            <a:spAutoFit/>
          </a:bodyPr>
          <a:lstStyle/>
          <a:p>
            <a:pPr indent="0" lvl="0" marL="91440" marR="147955" rtl="0" algn="just">
              <a:lnSpc>
                <a:spcPct val="100000"/>
              </a:lnSpc>
              <a:spcBef>
                <a:spcPts val="0"/>
              </a:spcBef>
              <a:spcAft>
                <a:spcPts val="0"/>
              </a:spcAft>
              <a:buNone/>
            </a:pPr>
            <a:r>
              <a:rPr lang="en-US" sz="2400">
                <a:solidFill>
                  <a:srgbClr val="D24717"/>
                </a:solidFill>
                <a:latin typeface="Times New Roman"/>
                <a:ea typeface="Times New Roman"/>
                <a:cs typeface="Times New Roman"/>
                <a:sym typeface="Times New Roman"/>
              </a:rPr>
              <a:t>Indexing the data on certain columns can significantly improve lookup  speed, </a:t>
            </a:r>
            <a:r>
              <a:rPr lang="en-US" sz="2400">
                <a:solidFill>
                  <a:schemeClr val="dk1"/>
                </a:solidFill>
                <a:latin typeface="Times New Roman"/>
                <a:ea typeface="Times New Roman"/>
                <a:cs typeface="Times New Roman"/>
                <a:sym typeface="Times New Roman"/>
              </a:rPr>
              <a:t>but indexing every column brings extra overhead and the  database is still scanning all the columns.</a:t>
            </a:r>
            <a:endParaRPr sz="2400">
              <a:solidFill>
                <a:schemeClr val="dk1"/>
              </a:solidFill>
              <a:latin typeface="Times New Roman"/>
              <a:ea typeface="Times New Roman"/>
              <a:cs typeface="Times New Roman"/>
              <a:sym typeface="Times New Roman"/>
            </a:endParaRPr>
          </a:p>
          <a:p>
            <a:pPr indent="0" lvl="0" marL="1845310" marR="0" rtl="0" algn="l">
              <a:lnSpc>
                <a:spcPct val="100000"/>
              </a:lnSpc>
              <a:spcBef>
                <a:spcPts val="5"/>
              </a:spcBef>
              <a:spcAft>
                <a:spcPts val="0"/>
              </a:spcAft>
              <a:buNone/>
            </a:pPr>
            <a:r>
              <a:rPr b="1" lang="en-US" sz="2400">
                <a:solidFill>
                  <a:srgbClr val="D24717"/>
                </a:solidFill>
                <a:latin typeface="Times New Roman"/>
                <a:ea typeface="Times New Roman"/>
                <a:cs typeface="Times New Roman"/>
                <a:sym typeface="Times New Roman"/>
              </a:rPr>
              <a:t>Hence Column Type data bases !!!</a:t>
            </a:r>
            <a:endParaRPr sz="2400">
              <a:solidFill>
                <a:schemeClr val="dk1"/>
              </a:solidFill>
              <a:latin typeface="Times New Roman"/>
              <a:ea typeface="Times New Roman"/>
              <a:cs typeface="Times New Roman"/>
              <a:sym typeface="Times New Roman"/>
            </a:endParaRPr>
          </a:p>
        </p:txBody>
      </p:sp>
      <p:sp>
        <p:nvSpPr>
          <p:cNvPr id="748" name="Google Shape;748;p5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0"/>
          <p:cNvSpPr txBox="1"/>
          <p:nvPr>
            <p:ph type="title"/>
          </p:nvPr>
        </p:nvSpPr>
        <p:spPr>
          <a:xfrm>
            <a:off x="993453" y="688975"/>
            <a:ext cx="4811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Column-based</a:t>
            </a:r>
            <a:endParaRPr sz="4000">
              <a:latin typeface="Arial"/>
              <a:ea typeface="Arial"/>
              <a:cs typeface="Arial"/>
              <a:sym typeface="Arial"/>
            </a:endParaRPr>
          </a:p>
        </p:txBody>
      </p:sp>
      <p:sp>
        <p:nvSpPr>
          <p:cNvPr id="754" name="Google Shape;754;p60"/>
          <p:cNvSpPr/>
          <p:nvPr/>
        </p:nvSpPr>
        <p:spPr>
          <a:xfrm>
            <a:off x="685800" y="1447800"/>
            <a:ext cx="7772400" cy="4800600"/>
          </a:xfrm>
          <a:custGeom>
            <a:rect b="b" l="l" r="r" t="t"/>
            <a:pathLst>
              <a:path extrusionOk="0" h="4800600" w="7772400">
                <a:moveTo>
                  <a:pt x="0" y="4800600"/>
                </a:moveTo>
                <a:lnTo>
                  <a:pt x="7772400" y="4800600"/>
                </a:lnTo>
                <a:lnTo>
                  <a:pt x="7772400" y="0"/>
                </a:lnTo>
                <a:lnTo>
                  <a:pt x="0" y="0"/>
                </a:lnTo>
                <a:lnTo>
                  <a:pt x="0" y="48006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55" name="Google Shape;755;p60"/>
          <p:cNvSpPr txBox="1"/>
          <p:nvPr/>
        </p:nvSpPr>
        <p:spPr>
          <a:xfrm>
            <a:off x="764550" y="1410975"/>
            <a:ext cx="7559700" cy="4663500"/>
          </a:xfrm>
          <a:prstGeom prst="rect">
            <a:avLst/>
          </a:prstGeom>
          <a:noFill/>
          <a:ln>
            <a:noFill/>
          </a:ln>
        </p:spPr>
        <p:txBody>
          <a:bodyPr anchorCtr="0" anchor="t" bIns="0" lIns="0" spcFirstLastPara="1" rIns="0" wrap="square" tIns="53975">
            <a:spAutoFit/>
          </a:bodyPr>
          <a:lstStyle/>
          <a:p>
            <a:pPr indent="-255904" lvl="0" marL="287020" marR="343535" rtl="0" algn="just">
              <a:lnSpc>
                <a:spcPct val="107916"/>
              </a:lnSpc>
              <a:spcBef>
                <a:spcPts val="0"/>
              </a:spcBef>
              <a:spcAft>
                <a:spcPts val="0"/>
              </a:spcAft>
              <a:buClr>
                <a:srgbClr val="D24717"/>
              </a:buClr>
              <a:buSzPts val="1750"/>
              <a:buFont typeface="Quattrocento Sans"/>
              <a:buChar char="⚫"/>
            </a:pPr>
            <a:r>
              <a:rPr lang="en-US" sz="2100">
                <a:solidFill>
                  <a:schemeClr val="dk1"/>
                </a:solidFill>
                <a:latin typeface="Times New Roman"/>
                <a:ea typeface="Times New Roman"/>
                <a:cs typeface="Times New Roman"/>
                <a:sym typeface="Times New Roman"/>
              </a:rPr>
              <a:t>Column-Oriented databases are most similar to traditional row  based databases since both are </a:t>
            </a:r>
            <a:r>
              <a:rPr lang="en-US" sz="2100" u="sng">
                <a:solidFill>
                  <a:schemeClr val="dk1"/>
                </a:solidFill>
                <a:latin typeface="Times New Roman"/>
                <a:ea typeface="Times New Roman"/>
                <a:cs typeface="Times New Roman"/>
                <a:sym typeface="Times New Roman"/>
              </a:rPr>
              <a:t>usually relational.</a:t>
            </a:r>
            <a:endParaRPr sz="2100" u="sng">
              <a:solidFill>
                <a:schemeClr val="dk1"/>
              </a:solidFill>
              <a:latin typeface="Times New Roman"/>
              <a:ea typeface="Times New Roman"/>
              <a:cs typeface="Times New Roman"/>
              <a:sym typeface="Times New Roman"/>
            </a:endParaRPr>
          </a:p>
          <a:p>
            <a:pPr indent="-255904" lvl="0" marL="287020" marR="5080" rtl="0" algn="just">
              <a:lnSpc>
                <a:spcPct val="107916"/>
              </a:lnSpc>
              <a:spcBef>
                <a:spcPts val="610"/>
              </a:spcBef>
              <a:spcAft>
                <a:spcPts val="0"/>
              </a:spcAft>
              <a:buClr>
                <a:srgbClr val="D24717"/>
              </a:buClr>
              <a:buSzPts val="1750"/>
              <a:buFont typeface="Quattrocento Sans"/>
              <a:buChar char="⚫"/>
            </a:pPr>
            <a:r>
              <a:rPr lang="en-US" sz="2100">
                <a:solidFill>
                  <a:schemeClr val="dk1"/>
                </a:solidFill>
                <a:latin typeface="Times New Roman"/>
                <a:ea typeface="Times New Roman"/>
                <a:cs typeface="Times New Roman"/>
                <a:sym typeface="Times New Roman"/>
              </a:rPr>
              <a:t>Column-oriented databases work on columns, simply store data in  columns instead of rows and are based on </a:t>
            </a:r>
            <a:r>
              <a:rPr lang="en-US" sz="2100" u="sng">
                <a:solidFill>
                  <a:schemeClr val="hlink"/>
                </a:solidFill>
                <a:latin typeface="Times New Roman"/>
                <a:ea typeface="Times New Roman"/>
                <a:cs typeface="Times New Roman"/>
                <a:sym typeface="Times New Roman"/>
                <a:hlinkClick r:id="rId3"/>
              </a:rPr>
              <a:t>BigTable paper by  Google</a:t>
            </a:r>
            <a:r>
              <a:rPr lang="en-US" sz="2100">
                <a:solidFill>
                  <a:schemeClr val="dk1"/>
                </a:solidFill>
                <a:latin typeface="Times New Roman"/>
                <a:ea typeface="Times New Roman"/>
                <a:cs typeface="Times New Roman"/>
                <a:sym typeface="Times New Roman"/>
              </a:rPr>
              <a:t>(</a:t>
            </a:r>
            <a:r>
              <a:rPr lang="en-US" sz="2100">
                <a:solidFill>
                  <a:schemeClr val="dk1"/>
                </a:solidFill>
                <a:latin typeface="Times New Roman"/>
                <a:ea typeface="Times New Roman"/>
                <a:cs typeface="Times New Roman"/>
                <a:sym typeface="Times New Roman"/>
              </a:rPr>
              <a:t>A Distributed Storage System for Structured Data)</a:t>
            </a:r>
            <a:endParaRPr sz="2100">
              <a:solidFill>
                <a:schemeClr val="dk1"/>
              </a:solidFill>
              <a:latin typeface="Times New Roman"/>
              <a:ea typeface="Times New Roman"/>
              <a:cs typeface="Times New Roman"/>
              <a:sym typeface="Times New Roman"/>
            </a:endParaRPr>
          </a:p>
          <a:p>
            <a:pPr indent="-255904" lvl="0" marL="287020" marR="847089" rtl="0" algn="just">
              <a:lnSpc>
                <a:spcPct val="107916"/>
              </a:lnSpc>
              <a:spcBef>
                <a:spcPts val="605"/>
              </a:spcBef>
              <a:spcAft>
                <a:spcPts val="0"/>
              </a:spcAft>
              <a:buClr>
                <a:srgbClr val="D24717"/>
              </a:buClr>
              <a:buSzPts val="1750"/>
              <a:buFont typeface="Quattrocento Sans"/>
              <a:buChar char="⚫"/>
            </a:pPr>
            <a:r>
              <a:rPr lang="en-US" sz="2100">
                <a:solidFill>
                  <a:schemeClr val="dk1"/>
                </a:solidFill>
                <a:latin typeface="Times New Roman"/>
                <a:ea typeface="Times New Roman"/>
                <a:cs typeface="Times New Roman"/>
                <a:sym typeface="Times New Roman"/>
              </a:rPr>
              <a:t>Every column is treated separately.Values of single column  databases are stored contiguously.</a:t>
            </a:r>
            <a:endParaRPr sz="2100">
              <a:solidFill>
                <a:schemeClr val="dk1"/>
              </a:solidFill>
              <a:latin typeface="Times New Roman"/>
              <a:ea typeface="Times New Roman"/>
              <a:cs typeface="Times New Roman"/>
              <a:sym typeface="Times New Roman"/>
            </a:endParaRPr>
          </a:p>
          <a:p>
            <a:pPr indent="-255904" lvl="0" marL="287020" marR="541655" rtl="0" algn="just">
              <a:lnSpc>
                <a:spcPct val="107916"/>
              </a:lnSpc>
              <a:spcBef>
                <a:spcPts val="605"/>
              </a:spcBef>
              <a:spcAft>
                <a:spcPts val="0"/>
              </a:spcAft>
              <a:buClr>
                <a:srgbClr val="D24717"/>
              </a:buClr>
              <a:buSzPts val="1750"/>
              <a:buFont typeface="Quattrocento Sans"/>
              <a:buChar char="⚫"/>
            </a:pPr>
            <a:r>
              <a:rPr lang="en-US" sz="2100">
                <a:solidFill>
                  <a:schemeClr val="dk1"/>
                </a:solidFill>
                <a:latin typeface="Times New Roman"/>
                <a:ea typeface="Times New Roman"/>
                <a:cs typeface="Times New Roman"/>
                <a:sym typeface="Times New Roman"/>
              </a:rPr>
              <a:t>This allows for much faster querying and processing of data  (billions of records per second, searching by column is faster)</a:t>
            </a:r>
            <a:endParaRPr sz="2100">
              <a:solidFill>
                <a:schemeClr val="dk1"/>
              </a:solidFill>
              <a:latin typeface="Times New Roman"/>
              <a:ea typeface="Times New Roman"/>
              <a:cs typeface="Times New Roman"/>
              <a:sym typeface="Times New Roman"/>
            </a:endParaRPr>
          </a:p>
          <a:p>
            <a:pPr indent="-255904" lvl="0" marL="287020" marR="140970" rtl="0" algn="just">
              <a:lnSpc>
                <a:spcPct val="90000"/>
              </a:lnSpc>
              <a:spcBef>
                <a:spcPts val="565"/>
              </a:spcBef>
              <a:spcAft>
                <a:spcPts val="0"/>
              </a:spcAft>
              <a:buClr>
                <a:srgbClr val="D24717"/>
              </a:buClr>
              <a:buSzPts val="1750"/>
              <a:buFont typeface="Quattrocento Sans"/>
              <a:buChar char="⚫"/>
            </a:pPr>
            <a:r>
              <a:rPr lang="en-US" sz="2100">
                <a:solidFill>
                  <a:schemeClr val="dk1"/>
                </a:solidFill>
                <a:latin typeface="Times New Roman"/>
                <a:ea typeface="Times New Roman"/>
                <a:cs typeface="Times New Roman"/>
                <a:sym typeface="Times New Roman"/>
              </a:rPr>
              <a:t>They deliver high performance on aggregation queries like SUM,  COUNT, AVG, MIN etc. as the data is readily available in a  column. However inserts and updates are generally slower in  column databases.</a:t>
            </a:r>
            <a:endParaRPr sz="2100">
              <a:solidFill>
                <a:schemeClr val="dk1"/>
              </a:solidFill>
              <a:latin typeface="Times New Roman"/>
              <a:ea typeface="Times New Roman"/>
              <a:cs typeface="Times New Roman"/>
              <a:sym typeface="Times New Roman"/>
            </a:endParaRPr>
          </a:p>
        </p:txBody>
      </p:sp>
      <p:sp>
        <p:nvSpPr>
          <p:cNvPr id="756" name="Google Shape;756;p6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6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7ffa7d933b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4" name="Google Shape;764;g27ffa7d933b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65" name="Google Shape;765;g27ffa7d933b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66" name="Google Shape;766;g27ffa7d933b_0_0"/>
          <p:cNvPicPr preferRelativeResize="0"/>
          <p:nvPr/>
        </p:nvPicPr>
        <p:blipFill>
          <a:blip r:embed="rId3">
            <a:alphaModFix/>
          </a:blip>
          <a:stretch>
            <a:fillRect/>
          </a:stretch>
        </p:blipFill>
        <p:spPr>
          <a:xfrm>
            <a:off x="514350" y="858500"/>
            <a:ext cx="8798225" cy="5235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6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3" name="Google Shape;773;p61"/>
          <p:cNvPicPr preferRelativeResize="0"/>
          <p:nvPr/>
        </p:nvPicPr>
        <p:blipFill rotWithShape="1">
          <a:blip r:embed="rId3">
            <a:alphaModFix/>
          </a:blip>
          <a:srcRect b="26295" l="9167" r="44167" t="26296"/>
          <a:stretch/>
        </p:blipFill>
        <p:spPr>
          <a:xfrm>
            <a:off x="914400" y="457200"/>
            <a:ext cx="7645793" cy="4876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6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80" name="Google Shape;780;p62"/>
          <p:cNvPicPr preferRelativeResize="0"/>
          <p:nvPr/>
        </p:nvPicPr>
        <p:blipFill rotWithShape="1">
          <a:blip r:embed="rId3">
            <a:alphaModFix/>
          </a:blip>
          <a:srcRect b="0" l="0" r="0" t="0"/>
          <a:stretch/>
        </p:blipFill>
        <p:spPr>
          <a:xfrm>
            <a:off x="1028481" y="1066800"/>
            <a:ext cx="7273290" cy="3810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3"/>
          <p:cNvSpPr txBox="1"/>
          <p:nvPr/>
        </p:nvSpPr>
        <p:spPr>
          <a:xfrm>
            <a:off x="595396" y="457200"/>
            <a:ext cx="7741920"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800">
                <a:solidFill>
                  <a:srgbClr val="696363"/>
                </a:solidFill>
                <a:latin typeface="Libre Franklin Medium"/>
                <a:ea typeface="Libre Franklin Medium"/>
                <a:cs typeface="Libre Franklin Medium"/>
                <a:sym typeface="Libre Franklin Medium"/>
              </a:rPr>
              <a:t>In practice, columnar databases often store data in column families. In this case  you would probably not store the street, city, zip in completely separate columns,  but instead in a column family where they are stored together.</a:t>
            </a:r>
            <a:endParaRPr sz="1800">
              <a:solidFill>
                <a:schemeClr val="dk1"/>
              </a:solidFill>
              <a:latin typeface="Libre Franklin Medium"/>
              <a:ea typeface="Libre Franklin Medium"/>
              <a:cs typeface="Libre Franklin Medium"/>
              <a:sym typeface="Libre Franklin Medium"/>
            </a:endParaRPr>
          </a:p>
        </p:txBody>
      </p:sp>
      <p:pic>
        <p:nvPicPr>
          <p:cNvPr id="786" name="Google Shape;786;p63"/>
          <p:cNvPicPr preferRelativeResize="0"/>
          <p:nvPr/>
        </p:nvPicPr>
        <p:blipFill rotWithShape="1">
          <a:blip r:embed="rId3">
            <a:alphaModFix/>
          </a:blip>
          <a:srcRect b="0" l="0" r="0" t="0"/>
          <a:stretch/>
        </p:blipFill>
        <p:spPr>
          <a:xfrm>
            <a:off x="743438" y="1600200"/>
            <a:ext cx="7445836" cy="4800600"/>
          </a:xfrm>
          <a:prstGeom prst="rect">
            <a:avLst/>
          </a:prstGeom>
          <a:noFill/>
          <a:ln>
            <a:noFill/>
          </a:ln>
        </p:spPr>
      </p:pic>
      <p:sp>
        <p:nvSpPr>
          <p:cNvPr id="787" name="Google Shape;787;p6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6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4"/>
          <p:cNvSpPr txBox="1"/>
          <p:nvPr>
            <p:ph type="title"/>
          </p:nvPr>
        </p:nvSpPr>
        <p:spPr>
          <a:xfrm>
            <a:off x="646760" y="202438"/>
            <a:ext cx="7850479" cy="55399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a:t>Column Family</a:t>
            </a:r>
            <a:endParaRPr/>
          </a:p>
        </p:txBody>
      </p:sp>
      <p:pic>
        <p:nvPicPr>
          <p:cNvPr id="794" name="Google Shape;794;p64"/>
          <p:cNvPicPr preferRelativeResize="0"/>
          <p:nvPr/>
        </p:nvPicPr>
        <p:blipFill rotWithShape="1">
          <a:blip r:embed="rId3">
            <a:alphaModFix/>
          </a:blip>
          <a:srcRect b="0" l="0" r="0" t="0"/>
          <a:stretch/>
        </p:blipFill>
        <p:spPr>
          <a:xfrm>
            <a:off x="1485900" y="2171701"/>
            <a:ext cx="6229350" cy="3479006"/>
          </a:xfrm>
          <a:prstGeom prst="rect">
            <a:avLst/>
          </a:prstGeom>
          <a:noFill/>
          <a:ln>
            <a:noFill/>
          </a:ln>
        </p:spPr>
      </p:pic>
      <p:sp>
        <p:nvSpPr>
          <p:cNvPr id="795" name="Google Shape;795;p6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6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6"/>
          <p:cNvSpPr txBox="1"/>
          <p:nvPr>
            <p:ph type="title"/>
          </p:nvPr>
        </p:nvSpPr>
        <p:spPr>
          <a:xfrm>
            <a:off x="609600" y="2057400"/>
            <a:ext cx="8229600" cy="20574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b="1" lang="en-US"/>
              <a:t>#Case Studies</a:t>
            </a:r>
            <a:br>
              <a:rPr b="1" lang="en-US"/>
            </a:br>
            <a:r>
              <a:rPr b="1" lang="en-US"/>
              <a:t>-</a:t>
            </a:r>
            <a:r>
              <a:rPr b="1" i="1" lang="en-US">
                <a:solidFill>
                  <a:srgbClr val="FF0000"/>
                </a:solidFill>
              </a:rPr>
              <a:t>Google’s Bigtable—a table with a billion rows and a million columns</a:t>
            </a:r>
            <a:endParaRPr b="1">
              <a:solidFill>
                <a:srgbClr val="FF0000"/>
              </a:solidFill>
            </a:endParaRPr>
          </a:p>
        </p:txBody>
      </p:sp>
      <p:sp>
        <p:nvSpPr>
          <p:cNvPr id="802" name="Google Shape;802;p6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6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7"/>
          <p:cNvSpPr txBox="1"/>
          <p:nvPr>
            <p:ph idx="1" type="body"/>
          </p:nvPr>
        </p:nvSpPr>
        <p:spPr>
          <a:xfrm>
            <a:off x="609600" y="228600"/>
            <a:ext cx="8610600" cy="6957392"/>
          </a:xfrm>
          <a:prstGeom prst="rect">
            <a:avLst/>
          </a:prstGeom>
          <a:noFill/>
          <a:ln>
            <a:noFill/>
          </a:ln>
        </p:spPr>
        <p:txBody>
          <a:bodyPr anchorCtr="0" anchor="t" bIns="45700" lIns="91425" spcFirstLastPara="1" rIns="91425" wrap="square" tIns="45700">
            <a:normAutofit/>
          </a:bodyPr>
          <a:lstStyle/>
          <a:p>
            <a:pPr indent="-565150" lvl="0" marL="571500" rtl="0" algn="just">
              <a:lnSpc>
                <a:spcPct val="94000"/>
              </a:lnSpc>
              <a:spcBef>
                <a:spcPts val="0"/>
              </a:spcBef>
              <a:spcAft>
                <a:spcPts val="0"/>
              </a:spcAft>
              <a:buClr>
                <a:schemeClr val="dk1"/>
              </a:buClr>
              <a:buSzPts val="1660"/>
              <a:buFont typeface="Arial"/>
              <a:buChar char="•"/>
            </a:pPr>
            <a:r>
              <a:rPr lang="en-US" sz="1660">
                <a:solidFill>
                  <a:schemeClr val="dk1"/>
                </a:solidFill>
                <a:latin typeface="Times New Roman"/>
                <a:ea typeface="Times New Roman"/>
                <a:cs typeface="Times New Roman"/>
                <a:sym typeface="Times New Roman"/>
              </a:rPr>
              <a:t>Google also influenced many software developers when they announced their Bigtable  system white paper titled </a:t>
            </a:r>
            <a:r>
              <a:rPr i="1" lang="en-US" sz="1660">
                <a:solidFill>
                  <a:schemeClr val="dk1"/>
                </a:solidFill>
                <a:latin typeface="Times New Roman"/>
                <a:ea typeface="Times New Roman"/>
                <a:cs typeface="Times New Roman"/>
                <a:sym typeface="Times New Roman"/>
              </a:rPr>
              <a:t>A Distributed Storage System for Structured Data</a:t>
            </a:r>
            <a:r>
              <a:rPr lang="en-US" sz="1660">
                <a:solidFill>
                  <a:schemeClr val="dk1"/>
                </a:solidFill>
                <a:latin typeface="Times New Roman"/>
                <a:ea typeface="Times New Roman"/>
                <a:cs typeface="Times New Roman"/>
                <a:sym typeface="Times New Roman"/>
              </a:rPr>
              <a:t>. </a:t>
            </a:r>
            <a:endParaRPr sz="700"/>
          </a:p>
          <a:p>
            <a:pPr indent="-459740" lvl="0" marL="571500" rtl="0" algn="just">
              <a:lnSpc>
                <a:spcPct val="94000"/>
              </a:lnSpc>
              <a:spcBef>
                <a:spcPts val="1200"/>
              </a:spcBef>
              <a:spcAft>
                <a:spcPts val="0"/>
              </a:spcAft>
              <a:buClr>
                <a:schemeClr val="dk2"/>
              </a:buClr>
              <a:buSzPts val="1760"/>
              <a:buFont typeface="Arial"/>
              <a:buNone/>
            </a:pPr>
            <a:r>
              <a:t/>
            </a:r>
            <a:endParaRPr sz="1660">
              <a:solidFill>
                <a:schemeClr val="dk1"/>
              </a:solidFill>
              <a:latin typeface="Times New Roman"/>
              <a:ea typeface="Times New Roman"/>
              <a:cs typeface="Times New Roman"/>
              <a:sym typeface="Times New Roman"/>
            </a:endParaRPr>
          </a:p>
          <a:p>
            <a:pPr indent="-565150" lvl="0" marL="571500" rtl="0" algn="just">
              <a:lnSpc>
                <a:spcPct val="94000"/>
              </a:lnSpc>
              <a:spcBef>
                <a:spcPts val="1200"/>
              </a:spcBef>
              <a:spcAft>
                <a:spcPts val="0"/>
              </a:spcAft>
              <a:buClr>
                <a:schemeClr val="dk1"/>
              </a:buClr>
              <a:buSzPts val="1660"/>
              <a:buFont typeface="Arial"/>
              <a:buChar char="•"/>
            </a:pPr>
            <a:r>
              <a:rPr lang="en-US" sz="1660">
                <a:solidFill>
                  <a:schemeClr val="dk1"/>
                </a:solidFill>
                <a:latin typeface="Times New Roman"/>
                <a:ea typeface="Times New Roman"/>
                <a:cs typeface="Times New Roman"/>
                <a:sym typeface="Times New Roman"/>
              </a:rPr>
              <a:t>The motivation behind Bigtable was the need to store results from the</a:t>
            </a:r>
            <a:r>
              <a:rPr b="1" lang="en-US" sz="1660">
                <a:solidFill>
                  <a:schemeClr val="dk1"/>
                </a:solidFill>
                <a:latin typeface="Times New Roman"/>
                <a:ea typeface="Times New Roman"/>
                <a:cs typeface="Times New Roman"/>
                <a:sym typeface="Times New Roman"/>
              </a:rPr>
              <a:t> web crawlers </a:t>
            </a:r>
            <a:r>
              <a:rPr lang="en-US" sz="1660">
                <a:solidFill>
                  <a:schemeClr val="dk1"/>
                </a:solidFill>
                <a:latin typeface="Times New Roman"/>
                <a:ea typeface="Times New Roman"/>
                <a:cs typeface="Times New Roman"/>
                <a:sym typeface="Times New Roman"/>
              </a:rPr>
              <a:t>that extract HTML pages, images, sounds, videos, and other media from the internet. The resulting  dataset was so large that it couldn’t fit into a single relational database, so Google built their own storage system. </a:t>
            </a:r>
            <a:endParaRPr sz="700"/>
          </a:p>
          <a:p>
            <a:pPr indent="-459740" lvl="0" marL="571500" rtl="0" algn="just">
              <a:lnSpc>
                <a:spcPct val="94000"/>
              </a:lnSpc>
              <a:spcBef>
                <a:spcPts val="1200"/>
              </a:spcBef>
              <a:spcAft>
                <a:spcPts val="0"/>
              </a:spcAft>
              <a:buClr>
                <a:schemeClr val="dk2"/>
              </a:buClr>
              <a:buSzPts val="1760"/>
              <a:buFont typeface="Arial"/>
              <a:buNone/>
            </a:pPr>
            <a:r>
              <a:t/>
            </a:r>
            <a:endParaRPr sz="1660">
              <a:solidFill>
                <a:schemeClr val="dk1"/>
              </a:solidFill>
              <a:latin typeface="Times New Roman"/>
              <a:ea typeface="Times New Roman"/>
              <a:cs typeface="Times New Roman"/>
              <a:sym typeface="Times New Roman"/>
            </a:endParaRPr>
          </a:p>
          <a:p>
            <a:pPr indent="-565150" lvl="0" marL="571500" rtl="0" algn="just">
              <a:lnSpc>
                <a:spcPct val="94000"/>
              </a:lnSpc>
              <a:spcBef>
                <a:spcPts val="1200"/>
              </a:spcBef>
              <a:spcAft>
                <a:spcPts val="0"/>
              </a:spcAft>
              <a:buClr>
                <a:schemeClr val="dk1"/>
              </a:buClr>
              <a:buSzPts val="1660"/>
              <a:buFont typeface="Arial"/>
              <a:buChar char="•"/>
            </a:pPr>
            <a:r>
              <a:rPr lang="en-US" sz="1660">
                <a:solidFill>
                  <a:schemeClr val="dk1"/>
                </a:solidFill>
                <a:latin typeface="Times New Roman"/>
                <a:ea typeface="Times New Roman"/>
                <a:cs typeface="Times New Roman"/>
                <a:sym typeface="Times New Roman"/>
              </a:rPr>
              <a:t>Their fundamental goal was to build a system that  would easily scale as their data increased without forcing them to purchase expensive hardware. </a:t>
            </a:r>
            <a:endParaRPr sz="700"/>
          </a:p>
          <a:p>
            <a:pPr indent="-459740" lvl="0" marL="571500" rtl="0" algn="just">
              <a:lnSpc>
                <a:spcPct val="94000"/>
              </a:lnSpc>
              <a:spcBef>
                <a:spcPts val="1200"/>
              </a:spcBef>
              <a:spcAft>
                <a:spcPts val="0"/>
              </a:spcAft>
              <a:buClr>
                <a:schemeClr val="dk2"/>
              </a:buClr>
              <a:buSzPts val="1760"/>
              <a:buFont typeface="Arial"/>
              <a:buNone/>
            </a:pPr>
            <a:r>
              <a:t/>
            </a:r>
            <a:endParaRPr sz="1660">
              <a:solidFill>
                <a:schemeClr val="dk1"/>
              </a:solidFill>
              <a:latin typeface="Times New Roman"/>
              <a:ea typeface="Times New Roman"/>
              <a:cs typeface="Times New Roman"/>
              <a:sym typeface="Times New Roman"/>
            </a:endParaRPr>
          </a:p>
          <a:p>
            <a:pPr indent="-565150" lvl="0" marL="571500" rtl="0" algn="just">
              <a:lnSpc>
                <a:spcPct val="94000"/>
              </a:lnSpc>
              <a:spcBef>
                <a:spcPts val="1200"/>
              </a:spcBef>
              <a:spcAft>
                <a:spcPts val="0"/>
              </a:spcAft>
              <a:buClr>
                <a:schemeClr val="dk1"/>
              </a:buClr>
              <a:buSzPts val="1660"/>
              <a:buFont typeface="Arial"/>
              <a:buChar char="•"/>
            </a:pPr>
            <a:r>
              <a:rPr lang="en-US" sz="1660">
                <a:solidFill>
                  <a:schemeClr val="dk1"/>
                </a:solidFill>
                <a:latin typeface="Times New Roman"/>
                <a:ea typeface="Times New Roman"/>
                <a:cs typeface="Times New Roman"/>
                <a:sym typeface="Times New Roman"/>
              </a:rPr>
              <a:t>The solution was neither a full relational database nor a filesystem, but what they called a “distributed storage system” that worked with structured data.</a:t>
            </a:r>
            <a:endParaRPr sz="700"/>
          </a:p>
          <a:p>
            <a:pPr indent="-459740" lvl="0" marL="571500" rtl="0" algn="just">
              <a:lnSpc>
                <a:spcPct val="94000"/>
              </a:lnSpc>
              <a:spcBef>
                <a:spcPts val="1200"/>
              </a:spcBef>
              <a:spcAft>
                <a:spcPts val="0"/>
              </a:spcAft>
              <a:buClr>
                <a:schemeClr val="dk2"/>
              </a:buClr>
              <a:buSzPts val="1760"/>
              <a:buFont typeface="Arial"/>
              <a:buNone/>
            </a:pPr>
            <a:r>
              <a:t/>
            </a:r>
            <a:endParaRPr sz="1660">
              <a:solidFill>
                <a:schemeClr val="dk1"/>
              </a:solidFill>
              <a:latin typeface="Times New Roman"/>
              <a:ea typeface="Times New Roman"/>
              <a:cs typeface="Times New Roman"/>
              <a:sym typeface="Times New Roman"/>
            </a:endParaRPr>
          </a:p>
          <a:p>
            <a:pPr indent="-565150" lvl="0" marL="571500" rtl="0" algn="just">
              <a:lnSpc>
                <a:spcPct val="94000"/>
              </a:lnSpc>
              <a:spcBef>
                <a:spcPts val="1200"/>
              </a:spcBef>
              <a:spcAft>
                <a:spcPts val="0"/>
              </a:spcAft>
              <a:buClr>
                <a:schemeClr val="dk1"/>
              </a:buClr>
              <a:buSzPts val="1660"/>
              <a:buFont typeface="Arial"/>
              <a:buChar char="•"/>
            </a:pPr>
            <a:r>
              <a:rPr lang="en-US" sz="1660">
                <a:solidFill>
                  <a:schemeClr val="dk1"/>
                </a:solidFill>
                <a:latin typeface="Times New Roman"/>
                <a:ea typeface="Times New Roman"/>
                <a:cs typeface="Times New Roman"/>
                <a:sym typeface="Times New Roman"/>
              </a:rPr>
              <a:t>By all accounts, the Bigtable project was extremely successful. It gave Google developers a single tabular view of the data by creating one large table that stored all  the data they needed. </a:t>
            </a:r>
            <a:endParaRPr sz="700"/>
          </a:p>
          <a:p>
            <a:pPr indent="-459740" lvl="0" marL="571500" rtl="0" algn="just">
              <a:lnSpc>
                <a:spcPct val="94000"/>
              </a:lnSpc>
              <a:spcBef>
                <a:spcPts val="1200"/>
              </a:spcBef>
              <a:spcAft>
                <a:spcPts val="0"/>
              </a:spcAft>
              <a:buClr>
                <a:schemeClr val="dk2"/>
              </a:buClr>
              <a:buSzPts val="1760"/>
              <a:buFont typeface="Arial"/>
              <a:buNone/>
            </a:pPr>
            <a:r>
              <a:t/>
            </a:r>
            <a:endParaRPr sz="1660">
              <a:solidFill>
                <a:schemeClr val="dk1"/>
              </a:solidFill>
              <a:latin typeface="Times New Roman"/>
              <a:ea typeface="Times New Roman"/>
              <a:cs typeface="Times New Roman"/>
              <a:sym typeface="Times New Roman"/>
            </a:endParaRPr>
          </a:p>
          <a:p>
            <a:pPr indent="-571500" lvl="0" marL="571500" rtl="0" algn="just">
              <a:lnSpc>
                <a:spcPct val="94000"/>
              </a:lnSpc>
              <a:spcBef>
                <a:spcPts val="1200"/>
              </a:spcBef>
              <a:spcAft>
                <a:spcPts val="0"/>
              </a:spcAft>
              <a:buClr>
                <a:schemeClr val="dk1"/>
              </a:buClr>
              <a:buSzPts val="1760"/>
              <a:buFont typeface="Arial"/>
              <a:buChar char="•"/>
            </a:pPr>
            <a:r>
              <a:rPr lang="en-US" sz="1660">
                <a:solidFill>
                  <a:schemeClr val="dk1"/>
                </a:solidFill>
                <a:latin typeface="Times New Roman"/>
                <a:ea typeface="Times New Roman"/>
                <a:cs typeface="Times New Roman"/>
                <a:sym typeface="Times New Roman"/>
              </a:rPr>
              <a:t>In addition, they created a system that allowed the hardware to be located in any data center, anywhere in the world, and created an environment where developers didn’t need to worry about the physical location of the data they manipulated</a:t>
            </a:r>
            <a:r>
              <a:rPr lang="en-US" sz="700">
                <a:solidFill>
                  <a:schemeClr val="dk1"/>
                </a:solidFill>
                <a:latin typeface="Times New Roman"/>
                <a:ea typeface="Times New Roman"/>
                <a:cs typeface="Times New Roman"/>
                <a:sym typeface="Times New Roman"/>
              </a:rPr>
              <a:t>.</a:t>
            </a:r>
            <a:endParaRPr sz="700"/>
          </a:p>
        </p:txBody>
      </p:sp>
      <p:sp>
        <p:nvSpPr>
          <p:cNvPr id="809" name="Google Shape;809;p6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6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8"/>
          <p:cNvSpPr txBox="1"/>
          <p:nvPr>
            <p:ph type="title"/>
          </p:nvPr>
        </p:nvSpPr>
        <p:spPr>
          <a:xfrm>
            <a:off x="646760" y="202438"/>
            <a:ext cx="7850479" cy="55399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1"/>
              </a:buClr>
              <a:buSzPct val="100000"/>
              <a:buFont typeface="Libre Franklin"/>
              <a:buNone/>
            </a:pPr>
            <a:r>
              <a:rPr lang="en-US">
                <a:solidFill>
                  <a:schemeClr val="dk1"/>
                </a:solidFill>
              </a:rPr>
              <a:t>Case Study : Big table</a:t>
            </a:r>
            <a:endParaRPr/>
          </a:p>
        </p:txBody>
      </p:sp>
      <p:sp>
        <p:nvSpPr>
          <p:cNvPr id="816" name="Google Shape;816;p68"/>
          <p:cNvSpPr txBox="1"/>
          <p:nvPr>
            <p:ph idx="1" type="body"/>
          </p:nvPr>
        </p:nvSpPr>
        <p:spPr>
          <a:xfrm>
            <a:off x="838200" y="1143000"/>
            <a:ext cx="8006079" cy="4606925"/>
          </a:xfrm>
          <a:prstGeom prst="rect">
            <a:avLst/>
          </a:prstGeom>
          <a:noFill/>
          <a:ln>
            <a:noFill/>
          </a:ln>
        </p:spPr>
        <p:txBody>
          <a:bodyPr anchorCtr="0" anchor="t" bIns="45700" lIns="91425" spcFirstLastPara="1" rIns="91425" wrap="square" tIns="45700">
            <a:normAutofit/>
          </a:bodyPr>
          <a:lstStyle/>
          <a:p>
            <a:pPr indent="-571500" lvl="0" marL="571500" rtl="0" algn="l">
              <a:lnSpc>
                <a:spcPct val="94000"/>
              </a:lnSpc>
              <a:spcBef>
                <a:spcPts val="0"/>
              </a:spcBef>
              <a:spcAft>
                <a:spcPts val="0"/>
              </a:spcAft>
              <a:buClr>
                <a:schemeClr val="dk1"/>
              </a:buClr>
              <a:buSzPts val="2000"/>
              <a:buFont typeface="Arial"/>
              <a:buChar char="•"/>
            </a:pPr>
            <a:r>
              <a:rPr lang="en-US">
                <a:solidFill>
                  <a:schemeClr val="dk1"/>
                </a:solidFill>
              </a:rPr>
              <a:t>BigTable, for instance is a high performance, compressed and proprietary data storage system owned by Google. It has the following attributes:</a:t>
            </a:r>
            <a:endParaRPr/>
          </a:p>
          <a:p>
            <a:pPr indent="-571500" lvl="0" marL="571500" rtl="0" algn="l">
              <a:lnSpc>
                <a:spcPct val="94000"/>
              </a:lnSpc>
              <a:spcBef>
                <a:spcPts val="1200"/>
              </a:spcBef>
              <a:spcAft>
                <a:spcPts val="0"/>
              </a:spcAft>
              <a:buClr>
                <a:schemeClr val="dk1"/>
              </a:buClr>
              <a:buSzPts val="2000"/>
              <a:buFont typeface="Arial"/>
              <a:buChar char="•"/>
            </a:pPr>
            <a:r>
              <a:rPr b="1" lang="en-US">
                <a:solidFill>
                  <a:schemeClr val="dk1"/>
                </a:solidFill>
              </a:rPr>
              <a:t>Sparse </a:t>
            </a:r>
            <a:r>
              <a:rPr lang="en-US">
                <a:solidFill>
                  <a:schemeClr val="dk1"/>
                </a:solidFill>
              </a:rPr>
              <a:t>– some cells can be empty</a:t>
            </a:r>
            <a:endParaRPr/>
          </a:p>
          <a:p>
            <a:pPr indent="-571500" lvl="0" marL="571500" rtl="0" algn="l">
              <a:lnSpc>
                <a:spcPct val="94000"/>
              </a:lnSpc>
              <a:spcBef>
                <a:spcPts val="1200"/>
              </a:spcBef>
              <a:spcAft>
                <a:spcPts val="0"/>
              </a:spcAft>
              <a:buClr>
                <a:schemeClr val="dk1"/>
              </a:buClr>
              <a:buSzPts val="2000"/>
              <a:buFont typeface="Arial"/>
              <a:buChar char="•"/>
            </a:pPr>
            <a:r>
              <a:rPr b="1" lang="en-US">
                <a:solidFill>
                  <a:schemeClr val="dk1"/>
                </a:solidFill>
              </a:rPr>
              <a:t>Distributed </a:t>
            </a:r>
            <a:r>
              <a:rPr lang="en-US">
                <a:solidFill>
                  <a:schemeClr val="dk1"/>
                </a:solidFill>
              </a:rPr>
              <a:t>– data is partitioned across many hosts</a:t>
            </a:r>
            <a:endParaRPr/>
          </a:p>
          <a:p>
            <a:pPr indent="-571500" lvl="0" marL="571500" rtl="0" algn="l">
              <a:lnSpc>
                <a:spcPct val="94000"/>
              </a:lnSpc>
              <a:spcBef>
                <a:spcPts val="1200"/>
              </a:spcBef>
              <a:spcAft>
                <a:spcPts val="0"/>
              </a:spcAft>
              <a:buClr>
                <a:schemeClr val="dk1"/>
              </a:buClr>
              <a:buSzPts val="2000"/>
              <a:buFont typeface="Arial"/>
              <a:buChar char="•"/>
            </a:pPr>
            <a:r>
              <a:rPr b="1" lang="en-US">
                <a:solidFill>
                  <a:schemeClr val="dk1"/>
                </a:solidFill>
              </a:rPr>
              <a:t>Multidimensional </a:t>
            </a:r>
            <a:r>
              <a:rPr lang="en-US">
                <a:solidFill>
                  <a:schemeClr val="dk1"/>
                </a:solidFill>
              </a:rPr>
              <a:t>– more than 1 dimension</a:t>
            </a:r>
            <a:endParaRPr/>
          </a:p>
          <a:p>
            <a:pPr indent="-571500" lvl="0" marL="571500" rtl="0" algn="l">
              <a:lnSpc>
                <a:spcPct val="94000"/>
              </a:lnSpc>
              <a:spcBef>
                <a:spcPts val="1200"/>
              </a:spcBef>
              <a:spcAft>
                <a:spcPts val="0"/>
              </a:spcAft>
              <a:buClr>
                <a:schemeClr val="dk1"/>
              </a:buClr>
              <a:buSzPts val="2000"/>
              <a:buFont typeface="Arial"/>
              <a:buChar char="•"/>
            </a:pPr>
            <a:r>
              <a:rPr b="1" lang="en-US">
                <a:solidFill>
                  <a:schemeClr val="dk1"/>
                </a:solidFill>
              </a:rPr>
              <a:t>Map </a:t>
            </a:r>
            <a:r>
              <a:rPr lang="en-US">
                <a:solidFill>
                  <a:schemeClr val="dk1"/>
                </a:solidFill>
              </a:rPr>
              <a:t>– key and value</a:t>
            </a:r>
            <a:endParaRPr/>
          </a:p>
          <a:p>
            <a:pPr indent="0" lvl="0" marL="384048" rtl="0" algn="l">
              <a:lnSpc>
                <a:spcPct val="94000"/>
              </a:lnSpc>
              <a:spcBef>
                <a:spcPts val="1200"/>
              </a:spcBef>
              <a:spcAft>
                <a:spcPts val="0"/>
              </a:spcAft>
              <a:buNone/>
            </a:pPr>
            <a:r>
              <a:t/>
            </a:r>
            <a:endParaRPr/>
          </a:p>
          <a:p>
            <a:pPr indent="-444500" lvl="0" marL="571500" rtl="0" algn="l">
              <a:lnSpc>
                <a:spcPct val="94000"/>
              </a:lnSpc>
              <a:spcBef>
                <a:spcPts val="1200"/>
              </a:spcBef>
              <a:spcAft>
                <a:spcPts val="0"/>
              </a:spcAft>
              <a:buClr>
                <a:schemeClr val="dk2"/>
              </a:buClr>
              <a:buSzPts val="2000"/>
              <a:buFont typeface="Arial"/>
              <a:buNone/>
            </a:pPr>
            <a:r>
              <a:t/>
            </a:r>
            <a:endParaRPr>
              <a:solidFill>
                <a:schemeClr val="dk1"/>
              </a:solidFill>
            </a:endParaRPr>
          </a:p>
        </p:txBody>
      </p:sp>
      <p:sp>
        <p:nvSpPr>
          <p:cNvPr id="817" name="Google Shape;817;p6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6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480826" y="297053"/>
            <a:ext cx="7693356"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Object-oriented Databases</a:t>
            </a:r>
            <a:endParaRPr sz="4000">
              <a:latin typeface="Arial"/>
              <a:ea typeface="Arial"/>
              <a:cs typeface="Arial"/>
              <a:sym typeface="Arial"/>
            </a:endParaRPr>
          </a:p>
        </p:txBody>
      </p:sp>
      <p:sp>
        <p:nvSpPr>
          <p:cNvPr id="176" name="Google Shape;176;p8"/>
          <p:cNvSpPr/>
          <p:nvPr/>
        </p:nvSpPr>
        <p:spPr>
          <a:xfrm>
            <a:off x="685800" y="1330519"/>
            <a:ext cx="8077200" cy="4724400"/>
          </a:xfrm>
          <a:custGeom>
            <a:rect b="b" l="l" r="r" t="t"/>
            <a:pathLst>
              <a:path extrusionOk="0" h="4724400" w="8077200">
                <a:moveTo>
                  <a:pt x="0" y="4724400"/>
                </a:moveTo>
                <a:lnTo>
                  <a:pt x="8077200" y="4724400"/>
                </a:lnTo>
                <a:lnTo>
                  <a:pt x="8077200" y="0"/>
                </a:lnTo>
                <a:lnTo>
                  <a:pt x="0" y="0"/>
                </a:lnTo>
                <a:lnTo>
                  <a:pt x="0" y="47244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274319" lvl="0" marL="286385" marR="597535" rtl="0" algn="just">
              <a:lnSpc>
                <a:spcPct val="108076"/>
              </a:lnSpc>
              <a:spcBef>
                <a:spcPts val="0"/>
              </a:spcBef>
              <a:spcAft>
                <a:spcPts val="0"/>
              </a:spcAft>
              <a:buClr>
                <a:srgbClr val="D24717"/>
              </a:buClr>
              <a:buSzPts val="1523"/>
              <a:buFont typeface="Quattrocento Sans"/>
              <a:buChar char="⚫"/>
            </a:pPr>
            <a:r>
              <a:rPr lang="en-US" sz="2400">
                <a:solidFill>
                  <a:schemeClr val="dk1"/>
                </a:solidFill>
                <a:latin typeface="Times New Roman"/>
                <a:ea typeface="Times New Roman"/>
                <a:cs typeface="Times New Roman"/>
                <a:sym typeface="Times New Roman"/>
              </a:rPr>
              <a:t>The type of database that uses the object-based data model  approach for storing data in the database system.</a:t>
            </a:r>
            <a:endParaRPr/>
          </a:p>
          <a:p>
            <a:pPr indent="-274319" lvl="0" marL="286385" marR="203200" rtl="0" algn="just">
              <a:lnSpc>
                <a:spcPct val="108076"/>
              </a:lnSpc>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The data is represented and stored as objects which are similar  to the objects used in the object-oriented programming  language.</a:t>
            </a:r>
            <a:endParaRPr/>
          </a:p>
          <a:p>
            <a:pPr indent="-274319" lvl="0" marL="286385" marR="5080" rtl="0" algn="just">
              <a:lnSpc>
                <a:spcPct val="108076"/>
              </a:lnSpc>
              <a:spcBef>
                <a:spcPts val="59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Objects are the real-world entity, and types are the collection of  objects.</a:t>
            </a:r>
            <a:endParaRPr/>
          </a:p>
          <a:p>
            <a:pPr indent="-274319" lvl="0" marL="286385" marR="721360" rtl="0" algn="just">
              <a:lnSpc>
                <a:spcPct val="108076"/>
              </a:lnSpc>
              <a:spcBef>
                <a:spcPts val="600"/>
              </a:spcBef>
              <a:spcAft>
                <a:spcPts val="0"/>
              </a:spcAft>
              <a:buClr>
                <a:srgbClr val="D24717"/>
              </a:buClr>
              <a:buSzPts val="2200"/>
              <a:buFont typeface="Quattrocento Sans"/>
              <a:buChar char="⚫"/>
            </a:pPr>
            <a:r>
              <a:rPr lang="en-US" sz="2400">
                <a:solidFill>
                  <a:schemeClr val="dk1"/>
                </a:solidFill>
                <a:latin typeface="Times New Roman"/>
                <a:ea typeface="Times New Roman"/>
                <a:cs typeface="Times New Roman"/>
                <a:sym typeface="Times New Roman"/>
              </a:rPr>
              <a:t>It is an alternative implementation to that of the relational  model.</a:t>
            </a:r>
            <a:endParaRPr/>
          </a:p>
          <a:p>
            <a:pPr indent="-274319" lvl="0" marL="286385" marR="567055" rtl="0" algn="just">
              <a:lnSpc>
                <a:spcPct val="108076"/>
              </a:lnSpc>
              <a:spcBef>
                <a:spcPts val="595"/>
              </a:spcBef>
              <a:spcAft>
                <a:spcPts val="0"/>
              </a:spcAft>
              <a:buClr>
                <a:srgbClr val="D24717"/>
              </a:buClr>
              <a:buSzPts val="2200"/>
              <a:buFont typeface="Quattrocento Sans"/>
              <a:buChar char="⚫"/>
            </a:pPr>
            <a:r>
              <a:rPr b="1" lang="en-US" sz="2400">
                <a:solidFill>
                  <a:schemeClr val="dk1"/>
                </a:solidFill>
                <a:latin typeface="Times New Roman"/>
                <a:ea typeface="Times New Roman"/>
                <a:cs typeface="Times New Roman"/>
                <a:sym typeface="Times New Roman"/>
              </a:rPr>
              <a:t>properties: </a:t>
            </a:r>
            <a:r>
              <a:rPr lang="en-US" sz="2400">
                <a:solidFill>
                  <a:schemeClr val="dk1"/>
                </a:solidFill>
                <a:latin typeface="Times New Roman"/>
                <a:ea typeface="Times New Roman"/>
                <a:cs typeface="Times New Roman"/>
                <a:sym typeface="Times New Roman"/>
              </a:rPr>
              <a:t>Objects, Classes, Inheritance, Polymorphism,  Encapsulation:ObjectDB</a:t>
            </a:r>
            <a:endParaRPr/>
          </a:p>
          <a:p>
            <a:pPr indent="0" lvl="0" marL="0" marR="0" rtl="0" algn="l">
              <a:spcBef>
                <a:spcPts val="0"/>
              </a:spcBef>
              <a:spcAft>
                <a:spcPts val="0"/>
              </a:spcAft>
              <a:buClr>
                <a:schemeClr val="dk1"/>
              </a:buClr>
              <a:buSzPts val="2400"/>
              <a:buFont typeface="Libre Franklin"/>
              <a:buNone/>
            </a:pPr>
            <a:r>
              <a:t/>
            </a:r>
            <a:endParaRPr sz="2400">
              <a:solidFill>
                <a:schemeClr val="dk1"/>
              </a:solidFill>
              <a:latin typeface="Libre Franklin"/>
              <a:ea typeface="Libre Franklin"/>
              <a:cs typeface="Libre Franklin"/>
              <a:sym typeface="Libre Franklin"/>
            </a:endParaRPr>
          </a:p>
        </p:txBody>
      </p:sp>
      <p:sp>
        <p:nvSpPr>
          <p:cNvPr id="177" name="Google Shape;177;p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75c83c5240_0_2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5" name="Google Shape;825;g275c83c5240_0_2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826" name="Google Shape;826;g275c83c5240_0_2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27" name="Google Shape;827;g275c83c5240_0_26"/>
          <p:cNvPicPr preferRelativeResize="0"/>
          <p:nvPr/>
        </p:nvPicPr>
        <p:blipFill rotWithShape="1">
          <a:blip r:embed="rId3">
            <a:alphaModFix/>
          </a:blip>
          <a:srcRect b="7315" l="7332" r="5171" t="8791"/>
          <a:stretch/>
        </p:blipFill>
        <p:spPr>
          <a:xfrm>
            <a:off x="822950" y="777250"/>
            <a:ext cx="8001000" cy="50901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275c83c5240_0_1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4" name="Google Shape;834;g275c83c5240_0_1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835" name="Google Shape;835;g275c83c5240_0_1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36" name="Google Shape;836;g275c83c5240_0_10"/>
          <p:cNvPicPr preferRelativeResize="0"/>
          <p:nvPr/>
        </p:nvPicPr>
        <p:blipFill>
          <a:blip r:embed="rId3">
            <a:alphaModFix/>
          </a:blip>
          <a:stretch>
            <a:fillRect/>
          </a:stretch>
        </p:blipFill>
        <p:spPr>
          <a:xfrm>
            <a:off x="1481152" y="1328750"/>
            <a:ext cx="7114200" cy="42005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275c83c5240_0_18"/>
          <p:cNvSpPr txBox="1"/>
          <p:nvPr>
            <p:ph idx="1" type="body"/>
          </p:nvPr>
        </p:nvSpPr>
        <p:spPr>
          <a:xfrm>
            <a:off x="1028700" y="1112525"/>
            <a:ext cx="7734300" cy="475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 slice of an example table that stores Web pages. </a:t>
            </a:r>
            <a:endParaRPr/>
          </a:p>
          <a:p>
            <a:pPr indent="0" lvl="0" marL="0" rtl="0" algn="l">
              <a:spcBef>
                <a:spcPts val="1000"/>
              </a:spcBef>
              <a:spcAft>
                <a:spcPts val="0"/>
              </a:spcAft>
              <a:buNone/>
            </a:pPr>
            <a:r>
              <a:rPr lang="en-US"/>
              <a:t>The</a:t>
            </a:r>
            <a:r>
              <a:rPr b="1" lang="en-US"/>
              <a:t> row name</a:t>
            </a:r>
            <a:r>
              <a:rPr lang="en-US"/>
              <a:t> is a reversed URL.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a:t>
            </a:r>
            <a:r>
              <a:rPr b="1" lang="en-US"/>
              <a:t>contents column family</a:t>
            </a:r>
            <a:r>
              <a:rPr lang="en-US"/>
              <a:t> contains the page contents, </a:t>
            </a:r>
            <a:endParaRPr/>
          </a:p>
          <a:p>
            <a:pPr indent="0" lvl="0" marL="0" rtl="0" algn="l">
              <a:spcBef>
                <a:spcPts val="1000"/>
              </a:spcBef>
              <a:spcAft>
                <a:spcPts val="0"/>
              </a:spcAft>
              <a:buNone/>
            </a:pPr>
            <a:r>
              <a:rPr lang="en-US"/>
              <a:t>and </a:t>
            </a:r>
            <a:r>
              <a:rPr b="1" lang="en-US"/>
              <a:t>the anchor column family</a:t>
            </a:r>
            <a:r>
              <a:rPr lang="en-US"/>
              <a:t> contains the text of any anchors that reference the page. </a:t>
            </a:r>
            <a:endParaRPr/>
          </a:p>
          <a:p>
            <a:pPr indent="0" lvl="0" marL="0" rtl="0" algn="l">
              <a:spcBef>
                <a:spcPts val="1000"/>
              </a:spcBef>
              <a:spcAft>
                <a:spcPts val="0"/>
              </a:spcAft>
              <a:buNone/>
            </a:pPr>
            <a:r>
              <a:rPr lang="en-US"/>
              <a:t>CNN’s home page is referenced by both the Sports Illustrated and the MY-look home pages, so the row contains columns named anchor:cnnsi.com and anchor:my.look.com</a:t>
            </a:r>
            <a:endParaRPr/>
          </a:p>
          <a:p>
            <a:pPr indent="0" lvl="0" marL="0" rtl="0" algn="l">
              <a:spcBef>
                <a:spcPts val="1000"/>
              </a:spcBef>
              <a:spcAft>
                <a:spcPts val="200"/>
              </a:spcAft>
              <a:buNone/>
            </a:pPr>
            <a:r>
              <a:t/>
            </a:r>
            <a:endParaRPr/>
          </a:p>
        </p:txBody>
      </p:sp>
      <p:sp>
        <p:nvSpPr>
          <p:cNvPr id="843" name="Google Shape;843;g275c83c5240_0_1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9"/>
          <p:cNvSpPr txBox="1"/>
          <p:nvPr/>
        </p:nvSpPr>
        <p:spPr>
          <a:xfrm>
            <a:off x="1066800" y="762000"/>
            <a:ext cx="5814000" cy="4000200"/>
          </a:xfrm>
          <a:prstGeom prst="rect">
            <a:avLst/>
          </a:prstGeom>
          <a:noFill/>
          <a:ln>
            <a:noFill/>
          </a:ln>
        </p:spPr>
        <p:txBody>
          <a:bodyPr anchorCtr="0" anchor="t" bIns="0" lIns="0" spcFirstLastPara="1" rIns="0" wrap="square" tIns="88900">
            <a:spAutoFit/>
          </a:bodyPr>
          <a:lstStyle/>
          <a:p>
            <a:pPr indent="-274320" lvl="0" marL="287020" marR="0" rtl="0" algn="l">
              <a:lnSpc>
                <a:spcPct val="100000"/>
              </a:lnSpc>
              <a:spcBef>
                <a:spcPts val="0"/>
              </a:spcBef>
              <a:spcAft>
                <a:spcPts val="0"/>
              </a:spcAft>
              <a:buClr>
                <a:srgbClr val="D24717"/>
              </a:buClr>
              <a:buSzPts val="2700"/>
              <a:buFont typeface="Quattrocento Sans"/>
              <a:buChar char="⚫"/>
            </a:pPr>
            <a:r>
              <a:rPr b="1" lang="en-US" sz="3200">
                <a:solidFill>
                  <a:schemeClr val="dk1"/>
                </a:solidFill>
                <a:latin typeface="Times New Roman"/>
                <a:ea typeface="Times New Roman"/>
                <a:cs typeface="Times New Roman"/>
                <a:sym typeface="Times New Roman"/>
              </a:rPr>
              <a:t>Examples of Column Databases</a:t>
            </a:r>
            <a:endParaRPr sz="3200">
              <a:solidFill>
                <a:schemeClr val="dk1"/>
              </a:solidFill>
              <a:latin typeface="Times New Roman"/>
              <a:ea typeface="Times New Roman"/>
              <a:cs typeface="Times New Roman"/>
              <a:sym typeface="Times New Roman"/>
            </a:endParaRPr>
          </a:p>
          <a:p>
            <a:pPr indent="-274320" lvl="0" marL="287020" marR="0" rtl="0" algn="l">
              <a:lnSpc>
                <a:spcPct val="100000"/>
              </a:lnSpc>
              <a:spcBef>
                <a:spcPts val="600"/>
              </a:spcBef>
              <a:spcAft>
                <a:spcPts val="0"/>
              </a:spcAft>
              <a:buClr>
                <a:srgbClr val="D24717"/>
              </a:buClr>
              <a:buSzPts val="2600"/>
              <a:buFont typeface="Noto Sans Symbols"/>
              <a:buChar char="✔"/>
            </a:pPr>
            <a:r>
              <a:rPr lang="en-US" sz="3200">
                <a:solidFill>
                  <a:schemeClr val="dk1"/>
                </a:solidFill>
                <a:latin typeface="Times New Roman"/>
                <a:ea typeface="Times New Roman"/>
                <a:cs typeface="Times New Roman"/>
                <a:sym typeface="Times New Roman"/>
              </a:rPr>
              <a:t>HBase,</a:t>
            </a:r>
            <a:endParaRPr sz="3200">
              <a:solidFill>
                <a:schemeClr val="dk1"/>
              </a:solidFill>
              <a:latin typeface="Times New Roman"/>
              <a:ea typeface="Times New Roman"/>
              <a:cs typeface="Times New Roman"/>
              <a:sym typeface="Times New Roman"/>
            </a:endParaRPr>
          </a:p>
          <a:p>
            <a:pPr indent="-274320" lvl="0" marL="287020" marR="0" rtl="0" algn="l">
              <a:lnSpc>
                <a:spcPct val="100000"/>
              </a:lnSpc>
              <a:spcBef>
                <a:spcPts val="600"/>
              </a:spcBef>
              <a:spcAft>
                <a:spcPts val="0"/>
              </a:spcAft>
              <a:buClr>
                <a:srgbClr val="D24717"/>
              </a:buClr>
              <a:buSzPts val="2600"/>
              <a:buFont typeface="Noto Sans Symbols"/>
              <a:buChar char="✔"/>
            </a:pPr>
            <a:r>
              <a:rPr lang="en-US" sz="3200">
                <a:solidFill>
                  <a:schemeClr val="dk1"/>
                </a:solidFill>
                <a:latin typeface="Times New Roman"/>
                <a:ea typeface="Times New Roman"/>
                <a:cs typeface="Times New Roman"/>
                <a:sym typeface="Times New Roman"/>
              </a:rPr>
              <a:t>Cassandra,</a:t>
            </a:r>
            <a:endParaRPr sz="3200">
              <a:solidFill>
                <a:schemeClr val="dk1"/>
              </a:solidFill>
              <a:latin typeface="Times New Roman"/>
              <a:ea typeface="Times New Roman"/>
              <a:cs typeface="Times New Roman"/>
              <a:sym typeface="Times New Roman"/>
            </a:endParaRPr>
          </a:p>
          <a:p>
            <a:pPr indent="-274320" lvl="0" marL="287020" marR="0" rtl="0" algn="l">
              <a:lnSpc>
                <a:spcPct val="100000"/>
              </a:lnSpc>
              <a:spcBef>
                <a:spcPts val="605"/>
              </a:spcBef>
              <a:spcAft>
                <a:spcPts val="0"/>
              </a:spcAft>
              <a:buClr>
                <a:srgbClr val="D24717"/>
              </a:buClr>
              <a:buSzPts val="2600"/>
              <a:buFont typeface="Noto Sans Symbols"/>
              <a:buChar char="✔"/>
            </a:pPr>
            <a:r>
              <a:rPr lang="en-US" sz="3200">
                <a:solidFill>
                  <a:schemeClr val="dk1"/>
                </a:solidFill>
                <a:latin typeface="Times New Roman"/>
                <a:ea typeface="Times New Roman"/>
                <a:cs typeface="Times New Roman"/>
                <a:sym typeface="Times New Roman"/>
              </a:rPr>
              <a:t>Hypertable,</a:t>
            </a:r>
            <a:endParaRPr sz="3200">
              <a:solidFill>
                <a:schemeClr val="dk1"/>
              </a:solidFill>
              <a:latin typeface="Times New Roman"/>
              <a:ea typeface="Times New Roman"/>
              <a:cs typeface="Times New Roman"/>
              <a:sym typeface="Times New Roman"/>
            </a:endParaRPr>
          </a:p>
          <a:p>
            <a:pPr indent="-274320" lvl="0" marL="287020" marR="0" rtl="0" algn="l">
              <a:lnSpc>
                <a:spcPct val="100000"/>
              </a:lnSpc>
              <a:spcBef>
                <a:spcPts val="600"/>
              </a:spcBef>
              <a:spcAft>
                <a:spcPts val="0"/>
              </a:spcAft>
              <a:buClr>
                <a:srgbClr val="D24717"/>
              </a:buClr>
              <a:buSzPts val="2600"/>
              <a:buFont typeface="Noto Sans Symbols"/>
              <a:buChar char="✔"/>
            </a:pPr>
            <a:r>
              <a:rPr lang="en-US" sz="3200">
                <a:solidFill>
                  <a:schemeClr val="dk1"/>
                </a:solidFill>
                <a:latin typeface="Georgia"/>
                <a:ea typeface="Georgia"/>
                <a:cs typeface="Georgia"/>
                <a:sym typeface="Georgia"/>
              </a:rPr>
              <a:t>Google’s big table,</a:t>
            </a:r>
            <a:endParaRPr sz="3200">
              <a:solidFill>
                <a:schemeClr val="dk1"/>
              </a:solidFill>
              <a:latin typeface="Georgia"/>
              <a:ea typeface="Georgia"/>
              <a:cs typeface="Georgia"/>
              <a:sym typeface="Georgia"/>
            </a:endParaRPr>
          </a:p>
          <a:p>
            <a:pPr indent="-274320" lvl="0" marL="287020" marR="0" rtl="0" algn="l">
              <a:lnSpc>
                <a:spcPct val="100000"/>
              </a:lnSpc>
              <a:spcBef>
                <a:spcPts val="600"/>
              </a:spcBef>
              <a:spcAft>
                <a:spcPts val="0"/>
              </a:spcAft>
              <a:buClr>
                <a:srgbClr val="D24717"/>
              </a:buClr>
              <a:buSzPts val="2600"/>
              <a:buFont typeface="Noto Sans Symbols"/>
              <a:buChar char="✔"/>
            </a:pPr>
            <a:r>
              <a:rPr lang="en-US" sz="3200">
                <a:solidFill>
                  <a:schemeClr val="dk1"/>
                </a:solidFill>
                <a:latin typeface="Times New Roman"/>
                <a:ea typeface="Times New Roman"/>
                <a:cs typeface="Times New Roman"/>
                <a:sym typeface="Times New Roman"/>
              </a:rPr>
              <a:t>Vertica,</a:t>
            </a:r>
            <a:endParaRPr sz="3200">
              <a:solidFill>
                <a:schemeClr val="dk1"/>
              </a:solidFill>
              <a:latin typeface="Times New Roman"/>
              <a:ea typeface="Times New Roman"/>
              <a:cs typeface="Times New Roman"/>
              <a:sym typeface="Times New Roman"/>
            </a:endParaRPr>
          </a:p>
          <a:p>
            <a:pPr indent="0" lvl="0" marL="457200" marR="0" rtl="0" algn="l">
              <a:lnSpc>
                <a:spcPct val="100000"/>
              </a:lnSpc>
              <a:spcBef>
                <a:spcPts val="600"/>
              </a:spcBef>
              <a:spcAft>
                <a:spcPts val="0"/>
              </a:spcAft>
              <a:buNone/>
            </a:pPr>
            <a:r>
              <a:t/>
            </a:r>
            <a:endParaRPr sz="3200">
              <a:solidFill>
                <a:schemeClr val="dk1"/>
              </a:solidFill>
              <a:latin typeface="Times New Roman"/>
              <a:ea typeface="Times New Roman"/>
              <a:cs typeface="Times New Roman"/>
              <a:sym typeface="Times New Roman"/>
            </a:endParaRPr>
          </a:p>
        </p:txBody>
      </p:sp>
      <p:sp>
        <p:nvSpPr>
          <p:cNvPr id="849" name="Google Shape;849;p6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6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7ffa7d933b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57" name="Google Shape;857;g27ffa7d933b_0_8"/>
          <p:cNvPicPr preferRelativeResize="0"/>
          <p:nvPr/>
        </p:nvPicPr>
        <p:blipFill rotWithShape="1">
          <a:blip r:embed="rId3">
            <a:alphaModFix/>
          </a:blip>
          <a:srcRect b="9865" l="5858" r="4559" t="7442"/>
          <a:stretch/>
        </p:blipFill>
        <p:spPr>
          <a:xfrm>
            <a:off x="670225" y="935175"/>
            <a:ext cx="7917852" cy="37407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75c83c5240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64" name="Google Shape;864;g275c83c5240_0_0"/>
          <p:cNvSpPr txBox="1"/>
          <p:nvPr/>
        </p:nvSpPr>
        <p:spPr>
          <a:xfrm>
            <a:off x="594350" y="548650"/>
            <a:ext cx="68733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latin typeface="Libre Franklin"/>
                <a:ea typeface="Libre Franklin"/>
                <a:cs typeface="Libre Franklin"/>
                <a:sym typeface="Libre Franklin"/>
              </a:rPr>
              <a:t>HBase</a:t>
            </a:r>
            <a:endParaRPr b="1" sz="2700">
              <a:latin typeface="Libre Franklin"/>
              <a:ea typeface="Libre Franklin"/>
              <a:cs typeface="Libre Franklin"/>
              <a:sym typeface="Libre Franklin"/>
            </a:endParaRPr>
          </a:p>
        </p:txBody>
      </p:sp>
      <p:sp>
        <p:nvSpPr>
          <p:cNvPr id="865" name="Google Shape;865;g275c83c5240_0_0"/>
          <p:cNvSpPr txBox="1"/>
          <p:nvPr/>
        </p:nvSpPr>
        <p:spPr>
          <a:xfrm>
            <a:off x="1051550" y="1905000"/>
            <a:ext cx="7250400" cy="4548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solidFill>
                  <a:srgbClr val="202124"/>
                </a:solidFill>
                <a:highlight>
                  <a:schemeClr val="lt2"/>
                </a:highlight>
              </a:rPr>
              <a:t>HBase is </a:t>
            </a:r>
            <a:r>
              <a:rPr lang="en-US" sz="2200">
                <a:solidFill>
                  <a:srgbClr val="040C28"/>
                </a:solidFill>
                <a:highlight>
                  <a:schemeClr val="lt2"/>
                </a:highlight>
              </a:rPr>
              <a:t>an open-source non-relational, scalable, distributed database written in Java</a:t>
            </a:r>
            <a:r>
              <a:rPr lang="en-US" sz="2200">
                <a:solidFill>
                  <a:srgbClr val="202124"/>
                </a:solidFill>
                <a:highlight>
                  <a:schemeClr val="lt2"/>
                </a:highlight>
              </a:rPr>
              <a:t>. </a:t>
            </a:r>
            <a:endParaRPr sz="2200">
              <a:solidFill>
                <a:srgbClr val="202124"/>
              </a:solidFill>
              <a:highlight>
                <a:schemeClr val="lt2"/>
              </a:highlight>
            </a:endParaRPr>
          </a:p>
          <a:p>
            <a:pPr indent="-368300" lvl="0" marL="457200" rtl="0" algn="l">
              <a:spcBef>
                <a:spcPts val="0"/>
              </a:spcBef>
              <a:spcAft>
                <a:spcPts val="0"/>
              </a:spcAft>
              <a:buClr>
                <a:srgbClr val="202124"/>
              </a:buClr>
              <a:buSzPts val="2200"/>
              <a:buChar char="●"/>
            </a:pPr>
            <a:r>
              <a:rPr lang="en-US" sz="2200">
                <a:solidFill>
                  <a:srgbClr val="202124"/>
                </a:solidFill>
                <a:highlight>
                  <a:schemeClr val="lt2"/>
                </a:highlight>
              </a:rPr>
              <a:t>It is developed as a part of the Hadoop ecosystem and runs on top of HDFS.</a:t>
            </a:r>
            <a:endParaRPr sz="2200">
              <a:solidFill>
                <a:srgbClr val="202124"/>
              </a:solidFill>
              <a:highlight>
                <a:schemeClr val="lt2"/>
              </a:highlight>
            </a:endParaRPr>
          </a:p>
          <a:p>
            <a:pPr indent="-368300" lvl="0" marL="457200" rtl="0" algn="l">
              <a:spcBef>
                <a:spcPts val="0"/>
              </a:spcBef>
              <a:spcAft>
                <a:spcPts val="0"/>
              </a:spcAft>
              <a:buClr>
                <a:srgbClr val="202124"/>
              </a:buClr>
              <a:buSzPts val="2200"/>
              <a:buChar char="●"/>
            </a:pPr>
            <a:r>
              <a:rPr lang="en-US" sz="2200">
                <a:solidFill>
                  <a:srgbClr val="202124"/>
                </a:solidFill>
                <a:highlight>
                  <a:schemeClr val="lt2"/>
                </a:highlight>
              </a:rPr>
              <a:t> It provides random real-time read and write access to the given data.</a:t>
            </a:r>
            <a:endParaRPr sz="2200">
              <a:solidFill>
                <a:srgbClr val="202124"/>
              </a:solidFill>
              <a:highlight>
                <a:schemeClr val="lt2"/>
              </a:highlight>
            </a:endParaRPr>
          </a:p>
          <a:p>
            <a:pPr indent="-368300" lvl="0" marL="457200" rtl="0" algn="l">
              <a:spcBef>
                <a:spcPts val="0"/>
              </a:spcBef>
              <a:spcAft>
                <a:spcPts val="0"/>
              </a:spcAft>
              <a:buClr>
                <a:srgbClr val="202124"/>
              </a:buClr>
              <a:buSzPts val="2200"/>
              <a:buChar char="●"/>
            </a:pPr>
            <a:r>
              <a:rPr lang="en-US" sz="2200">
                <a:solidFill>
                  <a:srgbClr val="202124"/>
                </a:solidFill>
                <a:highlight>
                  <a:schemeClr val="lt2"/>
                </a:highlight>
              </a:rPr>
              <a:t> It is possible to write NoSQL queries to get the results using APIs</a:t>
            </a:r>
            <a:endParaRPr sz="2200">
              <a:solidFill>
                <a:srgbClr val="202124"/>
              </a:solidFill>
              <a:highlight>
                <a:schemeClr val="lt2"/>
              </a:highlight>
            </a:endParaRPr>
          </a:p>
          <a:p>
            <a:pPr indent="-419100" lvl="0" marL="457200" rtl="0" algn="l">
              <a:spcBef>
                <a:spcPts val="0"/>
              </a:spcBef>
              <a:spcAft>
                <a:spcPts val="0"/>
              </a:spcAft>
              <a:buClr>
                <a:srgbClr val="202124"/>
              </a:buClr>
              <a:buSzPts val="3000"/>
              <a:buChar char="●"/>
            </a:pPr>
            <a:r>
              <a:rPr lang="en-US" sz="2200">
                <a:solidFill>
                  <a:srgbClr val="040C28"/>
                </a:solidFill>
              </a:rPr>
              <a:t>Apache HBase is a NoSQL, column-oriented database that is built on top of the Hadoop ecosystem</a:t>
            </a:r>
            <a:r>
              <a:rPr lang="en-US" sz="2200">
                <a:solidFill>
                  <a:srgbClr val="4D5156"/>
                </a:solidFill>
                <a:highlight>
                  <a:srgbClr val="FFFFFF"/>
                </a:highlight>
              </a:rPr>
              <a:t>.</a:t>
            </a:r>
            <a:endParaRPr sz="3000">
              <a:solidFill>
                <a:srgbClr val="202124"/>
              </a:solidFill>
              <a:highlight>
                <a:schemeClr val="lt2"/>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27ffa7d933b_0_1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72" name="Google Shape;872;g27ffa7d933b_0_14"/>
          <p:cNvPicPr preferRelativeResize="0"/>
          <p:nvPr/>
        </p:nvPicPr>
        <p:blipFill>
          <a:blip r:embed="rId3">
            <a:alphaModFix/>
          </a:blip>
          <a:stretch>
            <a:fillRect/>
          </a:stretch>
        </p:blipFill>
        <p:spPr>
          <a:xfrm>
            <a:off x="1114425" y="1134325"/>
            <a:ext cx="7467600" cy="4210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0"/>
          <p:cNvSpPr txBox="1"/>
          <p:nvPr>
            <p:ph type="title"/>
          </p:nvPr>
        </p:nvSpPr>
        <p:spPr>
          <a:xfrm>
            <a:off x="1028700" y="2286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Arial"/>
              <a:buNone/>
            </a:pPr>
            <a:r>
              <a:rPr b="1" lang="en-US">
                <a:latin typeface="Arial"/>
                <a:ea typeface="Arial"/>
                <a:cs typeface="Arial"/>
                <a:sym typeface="Arial"/>
              </a:rPr>
              <a:t>Use Cases</a:t>
            </a:r>
            <a:endParaRPr/>
          </a:p>
        </p:txBody>
      </p:sp>
      <p:sp>
        <p:nvSpPr>
          <p:cNvPr id="878" name="Google Shape;878;p70"/>
          <p:cNvSpPr txBox="1"/>
          <p:nvPr>
            <p:ph idx="1" type="body"/>
          </p:nvPr>
        </p:nvSpPr>
        <p:spPr>
          <a:xfrm>
            <a:off x="838200" y="971550"/>
            <a:ext cx="8077200" cy="5481836"/>
          </a:xfrm>
          <a:prstGeom prst="rect">
            <a:avLst/>
          </a:prstGeom>
          <a:noFill/>
          <a:ln>
            <a:noFill/>
          </a:ln>
        </p:spPr>
        <p:txBody>
          <a:bodyPr anchorCtr="0" anchor="t" bIns="45700" lIns="91425" spcFirstLastPara="1" rIns="91425" wrap="square" tIns="45700">
            <a:noAutofit/>
          </a:bodyPr>
          <a:lstStyle/>
          <a:p>
            <a:pPr indent="-377698" lvl="0" marL="384048" rtl="0" algn="just">
              <a:lnSpc>
                <a:spcPct val="94000"/>
              </a:lnSpc>
              <a:spcBef>
                <a:spcPts val="0"/>
              </a:spcBef>
              <a:spcAft>
                <a:spcPts val="0"/>
              </a:spcAft>
              <a:buClr>
                <a:schemeClr val="dk2"/>
              </a:buClr>
              <a:buSzPts val="2300"/>
              <a:buChar char="■"/>
            </a:pPr>
            <a:r>
              <a:rPr lang="en-US" sz="2300"/>
              <a:t>The column-oriented database gives a highly scalable architecture. and high performance as they are fast for insertion and retrieval, They have been very popular among organizations working on internet of things, big data, and personalized content recommendations.</a:t>
            </a:r>
            <a:endParaRPr sz="1900"/>
          </a:p>
          <a:p>
            <a:pPr indent="-377698" lvl="0" marL="384048" rtl="0" algn="just">
              <a:lnSpc>
                <a:spcPct val="94000"/>
              </a:lnSpc>
              <a:spcBef>
                <a:spcPts val="1200"/>
              </a:spcBef>
              <a:spcAft>
                <a:spcPts val="0"/>
              </a:spcAft>
              <a:buClr>
                <a:schemeClr val="dk2"/>
              </a:buClr>
              <a:buSzPts val="2300"/>
              <a:buChar char="■"/>
            </a:pPr>
            <a:r>
              <a:rPr lang="en-US" sz="2300"/>
              <a:t>Cassandra:</a:t>
            </a:r>
            <a:endParaRPr sz="1900"/>
          </a:p>
          <a:p>
            <a:pPr indent="0" lvl="0" marL="914400" rtl="0" algn="just">
              <a:lnSpc>
                <a:spcPct val="94000"/>
              </a:lnSpc>
              <a:spcBef>
                <a:spcPts val="700"/>
              </a:spcBef>
              <a:spcAft>
                <a:spcPts val="0"/>
              </a:spcAft>
              <a:buNone/>
            </a:pPr>
            <a:r>
              <a:t/>
            </a:r>
            <a:endParaRPr sz="1900"/>
          </a:p>
          <a:p>
            <a:pPr indent="-377698" lvl="1" marL="914400" rtl="0" algn="just">
              <a:lnSpc>
                <a:spcPct val="94000"/>
              </a:lnSpc>
              <a:spcBef>
                <a:spcPts val="700"/>
              </a:spcBef>
              <a:spcAft>
                <a:spcPts val="0"/>
              </a:spcAft>
              <a:buClr>
                <a:schemeClr val="dk2"/>
              </a:buClr>
              <a:buSzPts val="2300"/>
              <a:buChar char="–"/>
            </a:pPr>
            <a:r>
              <a:rPr b="1" i="0" lang="en-US" sz="2300"/>
              <a:t>Spotify</a:t>
            </a:r>
            <a:r>
              <a:rPr i="0" lang="en-US" sz="2300"/>
              <a:t> uses to store metadata about artists, songs, etc. and user profile parameters for better personalization.</a:t>
            </a:r>
            <a:endParaRPr sz="1900"/>
          </a:p>
          <a:p>
            <a:pPr indent="-377698" lvl="0" marL="384048" rtl="0" algn="just">
              <a:lnSpc>
                <a:spcPct val="94000"/>
              </a:lnSpc>
              <a:spcBef>
                <a:spcPts val="1200"/>
              </a:spcBef>
              <a:spcAft>
                <a:spcPts val="0"/>
              </a:spcAft>
              <a:buClr>
                <a:schemeClr val="dk2"/>
              </a:buClr>
              <a:buSzPts val="2300"/>
              <a:buChar char="■"/>
            </a:pPr>
            <a:r>
              <a:rPr lang="en-US" sz="2300"/>
              <a:t>HBase:</a:t>
            </a:r>
            <a:endParaRPr sz="1900"/>
          </a:p>
          <a:p>
            <a:pPr indent="-377698" lvl="1" marL="914400" rtl="0" algn="just">
              <a:lnSpc>
                <a:spcPct val="94000"/>
              </a:lnSpc>
              <a:spcBef>
                <a:spcPts val="700"/>
              </a:spcBef>
              <a:spcAft>
                <a:spcPts val="0"/>
              </a:spcAft>
              <a:buClr>
                <a:schemeClr val="dk2"/>
              </a:buClr>
              <a:buSzPts val="2300"/>
              <a:buChar char="–"/>
            </a:pPr>
            <a:r>
              <a:rPr b="1" i="0" lang="en-US" sz="2300"/>
              <a:t>Facebook </a:t>
            </a:r>
            <a:r>
              <a:rPr i="0" lang="en-US" sz="2300"/>
              <a:t>uses for various services like search indexing and the “Nearby Friends” feature.</a:t>
            </a:r>
            <a:endParaRPr sz="1900"/>
          </a:p>
          <a:p>
            <a:pPr indent="-231648" lvl="0" marL="384048" rtl="0" algn="just">
              <a:lnSpc>
                <a:spcPct val="94000"/>
              </a:lnSpc>
              <a:spcBef>
                <a:spcPts val="1200"/>
              </a:spcBef>
              <a:spcAft>
                <a:spcPts val="0"/>
              </a:spcAft>
              <a:buClr>
                <a:schemeClr val="dk2"/>
              </a:buClr>
              <a:buSzPts val="2400"/>
              <a:buNone/>
            </a:pPr>
            <a:r>
              <a:t/>
            </a:r>
            <a:endParaRPr sz="2300"/>
          </a:p>
        </p:txBody>
      </p:sp>
      <p:sp>
        <p:nvSpPr>
          <p:cNvPr id="879" name="Google Shape;879;p7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7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1"/>
          <p:cNvSpPr txBox="1"/>
          <p:nvPr>
            <p:ph type="title"/>
          </p:nvPr>
        </p:nvSpPr>
        <p:spPr>
          <a:xfrm>
            <a:off x="993451" y="688975"/>
            <a:ext cx="53046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chemeClr val="dk2"/>
              </a:buClr>
              <a:buSzPts val="4000"/>
              <a:buFont typeface="Arial"/>
              <a:buNone/>
            </a:pPr>
            <a:r>
              <a:rPr b="1" lang="en-US" sz="4000">
                <a:latin typeface="Arial"/>
                <a:ea typeface="Arial"/>
                <a:cs typeface="Arial"/>
                <a:sym typeface="Arial"/>
              </a:rPr>
              <a:t>Document-Oriented:</a:t>
            </a:r>
            <a:endParaRPr sz="4000">
              <a:latin typeface="Arial"/>
              <a:ea typeface="Arial"/>
              <a:cs typeface="Arial"/>
              <a:sym typeface="Arial"/>
            </a:endParaRPr>
          </a:p>
        </p:txBody>
      </p:sp>
      <p:sp>
        <p:nvSpPr>
          <p:cNvPr id="886" name="Google Shape;886;p71"/>
          <p:cNvSpPr txBox="1"/>
          <p:nvPr/>
        </p:nvSpPr>
        <p:spPr>
          <a:xfrm>
            <a:off x="993444" y="1438402"/>
            <a:ext cx="7602300" cy="4767300"/>
          </a:xfrm>
          <a:prstGeom prst="rect">
            <a:avLst/>
          </a:prstGeom>
          <a:noFill/>
          <a:ln>
            <a:noFill/>
          </a:ln>
        </p:spPr>
        <p:txBody>
          <a:bodyPr anchorCtr="0" anchor="t" bIns="0" lIns="0" spcFirstLastPara="1" rIns="0" wrap="square" tIns="12700">
            <a:spAutoFit/>
          </a:bodyPr>
          <a:lstStyle/>
          <a:p>
            <a:pPr indent="-274319" lvl="0" marL="286385" marR="5080" rtl="0" algn="just">
              <a:lnSpc>
                <a:spcPct val="100000"/>
              </a:lnSpc>
              <a:spcBef>
                <a:spcPts val="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Document-Oriented NoSQL DB stores and retrieves data as a key  value pair but the value part is stored as a document. </a:t>
            </a:r>
            <a:endParaRPr sz="2400">
              <a:solidFill>
                <a:schemeClr val="dk1"/>
              </a:solidFill>
              <a:latin typeface="Times New Roman"/>
              <a:ea typeface="Times New Roman"/>
              <a:cs typeface="Times New Roman"/>
              <a:sym typeface="Times New Roman"/>
            </a:endParaRPr>
          </a:p>
          <a:p>
            <a:pPr indent="-274319" lvl="0" marL="286385" marR="5080" rtl="0" algn="just">
              <a:lnSpc>
                <a:spcPct val="100000"/>
              </a:lnSpc>
              <a:spcBef>
                <a:spcPts val="10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The value can  can be any sort of value, array, or even another document.</a:t>
            </a:r>
            <a:endParaRPr sz="2400">
              <a:solidFill>
                <a:schemeClr val="dk1"/>
              </a:solidFill>
              <a:latin typeface="Times New Roman"/>
              <a:ea typeface="Times New Roman"/>
              <a:cs typeface="Times New Roman"/>
              <a:sym typeface="Times New Roman"/>
            </a:endParaRPr>
          </a:p>
          <a:p>
            <a:pPr indent="-274319" lvl="0" marL="286385" marR="0" rtl="0" algn="just">
              <a:lnSpc>
                <a:spcPct val="100000"/>
              </a:lnSpc>
              <a:spcBef>
                <a:spcPts val="60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The document is stored in JSON or XML formats.</a:t>
            </a:r>
            <a:endParaRPr sz="2400">
              <a:solidFill>
                <a:schemeClr val="dk1"/>
              </a:solidFill>
              <a:latin typeface="Times New Roman"/>
              <a:ea typeface="Times New Roman"/>
              <a:cs typeface="Times New Roman"/>
              <a:sym typeface="Times New Roman"/>
            </a:endParaRPr>
          </a:p>
          <a:p>
            <a:pPr indent="-274319" lvl="0" marL="286385" marR="236220" rtl="0" algn="just">
              <a:lnSpc>
                <a:spcPct val="100000"/>
              </a:lnSpc>
              <a:spcBef>
                <a:spcPts val="60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They're typically schemaless, so each document can contain any  data that you want them to have and you can change it on the fly.</a:t>
            </a:r>
            <a:endParaRPr sz="2400">
              <a:solidFill>
                <a:schemeClr val="dk1"/>
              </a:solidFill>
              <a:latin typeface="Times New Roman"/>
              <a:ea typeface="Times New Roman"/>
              <a:cs typeface="Times New Roman"/>
              <a:sym typeface="Times New Roman"/>
            </a:endParaRPr>
          </a:p>
          <a:p>
            <a:pPr indent="-274319" lvl="0" marL="286385" marR="0" rtl="0" algn="just">
              <a:lnSpc>
                <a:spcPct val="100000"/>
              </a:lnSpc>
              <a:spcBef>
                <a:spcPts val="605"/>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The value is understood by the DB and can be queried.</a:t>
            </a:r>
            <a:endParaRPr sz="2400">
              <a:solidFill>
                <a:schemeClr val="dk1"/>
              </a:solidFill>
              <a:latin typeface="Times New Roman"/>
              <a:ea typeface="Times New Roman"/>
              <a:cs typeface="Times New Roman"/>
              <a:sym typeface="Times New Roman"/>
            </a:endParaRPr>
          </a:p>
          <a:p>
            <a:pPr indent="-274319" lvl="0" marL="286385" marR="459740" rtl="0" algn="just">
              <a:lnSpc>
                <a:spcPct val="100000"/>
              </a:lnSpc>
              <a:spcBef>
                <a:spcPts val="600"/>
              </a:spcBef>
              <a:spcAft>
                <a:spcPts val="0"/>
              </a:spcAft>
              <a:buClr>
                <a:srgbClr val="D24717"/>
              </a:buClr>
              <a:buSzPts val="2050"/>
              <a:buFont typeface="Quattrocento Sans"/>
              <a:buChar char="⚫"/>
            </a:pPr>
            <a:r>
              <a:rPr lang="en-US" sz="2400">
                <a:solidFill>
                  <a:schemeClr val="dk1"/>
                </a:solidFill>
                <a:latin typeface="Times New Roman"/>
                <a:ea typeface="Times New Roman"/>
                <a:cs typeface="Times New Roman"/>
                <a:sym typeface="Times New Roman"/>
              </a:rPr>
              <a:t>The document type is mostly used for Content Management  System, blogging platforms, real-time analytics &amp; e-commerce  applications.</a:t>
            </a:r>
            <a:endParaRPr sz="2400">
              <a:solidFill>
                <a:schemeClr val="dk1"/>
              </a:solidFill>
              <a:latin typeface="Times New Roman"/>
              <a:ea typeface="Times New Roman"/>
              <a:cs typeface="Times New Roman"/>
              <a:sym typeface="Times New Roman"/>
            </a:endParaRPr>
          </a:p>
        </p:txBody>
      </p:sp>
      <p:sp>
        <p:nvSpPr>
          <p:cNvPr id="887" name="Google Shape;887;p7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7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pSp>
        <p:nvGrpSpPr>
          <p:cNvPr id="893" name="Google Shape;893;p72"/>
          <p:cNvGrpSpPr/>
          <p:nvPr/>
        </p:nvGrpSpPr>
        <p:grpSpPr>
          <a:xfrm>
            <a:off x="1114428" y="3861193"/>
            <a:ext cx="7613824" cy="2782199"/>
            <a:chOff x="1028700" y="3619500"/>
            <a:chExt cx="7019290" cy="2362200"/>
          </a:xfrm>
        </p:grpSpPr>
        <p:pic>
          <p:nvPicPr>
            <p:cNvPr id="894" name="Google Shape;894;p72"/>
            <p:cNvPicPr preferRelativeResize="0"/>
            <p:nvPr/>
          </p:nvPicPr>
          <p:blipFill rotWithShape="1">
            <a:blip r:embed="rId3">
              <a:alphaModFix/>
            </a:blip>
            <a:srcRect b="0" l="0" r="0" t="0"/>
            <a:stretch/>
          </p:blipFill>
          <p:spPr>
            <a:xfrm>
              <a:off x="1066800" y="3657600"/>
              <a:ext cx="6942835" cy="2286000"/>
            </a:xfrm>
            <a:prstGeom prst="rect">
              <a:avLst/>
            </a:prstGeom>
            <a:noFill/>
            <a:ln>
              <a:noFill/>
            </a:ln>
          </p:spPr>
        </p:pic>
        <p:sp>
          <p:nvSpPr>
            <p:cNvPr id="895" name="Google Shape;895;p72"/>
            <p:cNvSpPr/>
            <p:nvPr/>
          </p:nvSpPr>
          <p:spPr>
            <a:xfrm>
              <a:off x="1028700" y="3619500"/>
              <a:ext cx="7019290" cy="2362200"/>
            </a:xfrm>
            <a:custGeom>
              <a:rect b="b" l="l" r="r" t="t"/>
              <a:pathLst>
                <a:path extrusionOk="0" h="2362200" w="7019290">
                  <a:moveTo>
                    <a:pt x="0" y="2362200"/>
                  </a:moveTo>
                  <a:lnTo>
                    <a:pt x="7019035" y="2362200"/>
                  </a:lnTo>
                  <a:lnTo>
                    <a:pt x="7019035" y="0"/>
                  </a:lnTo>
                  <a:lnTo>
                    <a:pt x="0" y="0"/>
                  </a:lnTo>
                  <a:lnTo>
                    <a:pt x="0" y="2362200"/>
                  </a:lnTo>
                  <a:close/>
                </a:path>
              </a:pathLst>
            </a:custGeom>
            <a:noFill/>
            <a:ln cap="flat" cmpd="sng" w="76200">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896" name="Google Shape;896;p72"/>
          <p:cNvSpPr/>
          <p:nvPr/>
        </p:nvSpPr>
        <p:spPr>
          <a:xfrm>
            <a:off x="1066800" y="533400"/>
            <a:ext cx="7010400" cy="2954655"/>
          </a:xfrm>
          <a:custGeom>
            <a:rect b="b" l="l" r="r" t="t"/>
            <a:pathLst>
              <a:path extrusionOk="0" h="2954654" w="7010400">
                <a:moveTo>
                  <a:pt x="0" y="2954654"/>
                </a:moveTo>
                <a:lnTo>
                  <a:pt x="7010400" y="2954654"/>
                </a:lnTo>
                <a:lnTo>
                  <a:pt x="7010400" y="0"/>
                </a:lnTo>
                <a:lnTo>
                  <a:pt x="0" y="0"/>
                </a:lnTo>
                <a:lnTo>
                  <a:pt x="0" y="2954654"/>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97" name="Google Shape;897;p72"/>
          <p:cNvSpPr txBox="1"/>
          <p:nvPr/>
        </p:nvSpPr>
        <p:spPr>
          <a:xfrm>
            <a:off x="1145844" y="523697"/>
            <a:ext cx="6382500" cy="2968200"/>
          </a:xfrm>
          <a:prstGeom prst="rect">
            <a:avLst/>
          </a:prstGeom>
          <a:noFill/>
          <a:ln>
            <a:noFill/>
          </a:ln>
        </p:spPr>
        <p:txBody>
          <a:bodyPr anchorCtr="0" anchor="t" bIns="0" lIns="0" spcFirstLastPara="1" rIns="0" wrap="square" tIns="12700">
            <a:spAutoFit/>
          </a:bodyPr>
          <a:lstStyle/>
          <a:p>
            <a:pPr indent="0" lvl="0" marL="12700" marR="67945" rtl="0" algn="just">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In this diagram on your left you can see we have rows and  columns, and in the right, we have a document database  which has a similar structure to JSON.</a:t>
            </a:r>
            <a:endParaRPr sz="2400">
              <a:solidFill>
                <a:schemeClr val="dk1"/>
              </a:solidFill>
              <a:latin typeface="Times New Roman"/>
              <a:ea typeface="Times New Roman"/>
              <a:cs typeface="Times New Roman"/>
              <a:sym typeface="Times New Roman"/>
            </a:endParaRPr>
          </a:p>
          <a:p>
            <a:pPr indent="0" lvl="0" marL="12700" marR="5080" rtl="0" algn="just">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Now for the relational database, you have to know what  columns you have and so on. However, for a document  database, you have data store like JSON object.</a:t>
            </a:r>
            <a:endParaRPr sz="2400">
              <a:solidFill>
                <a:schemeClr val="dk1"/>
              </a:solidFill>
              <a:latin typeface="Times New Roman"/>
              <a:ea typeface="Times New Roman"/>
              <a:cs typeface="Times New Roman"/>
              <a:sym typeface="Times New Roman"/>
            </a:endParaRPr>
          </a:p>
        </p:txBody>
      </p:sp>
      <p:sp>
        <p:nvSpPr>
          <p:cNvPr id="898" name="Google Shape;898;p7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7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609600" y="239420"/>
            <a:ext cx="7492769"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Clr>
                <a:srgbClr val="D24717"/>
              </a:buClr>
              <a:buSzPts val="4000"/>
              <a:buFont typeface="Arial"/>
              <a:buNone/>
            </a:pPr>
            <a:r>
              <a:rPr b="1" lang="en-US" sz="4000">
                <a:solidFill>
                  <a:srgbClr val="D24717"/>
                </a:solidFill>
                <a:latin typeface="Arial"/>
                <a:ea typeface="Arial"/>
                <a:cs typeface="Arial"/>
                <a:sym typeface="Arial"/>
              </a:rPr>
              <a:t>Hierarchical Databases</a:t>
            </a:r>
            <a:endParaRPr sz="4000">
              <a:latin typeface="Arial"/>
              <a:ea typeface="Arial"/>
              <a:cs typeface="Arial"/>
              <a:sym typeface="Arial"/>
            </a:endParaRPr>
          </a:p>
        </p:txBody>
      </p:sp>
      <p:sp>
        <p:nvSpPr>
          <p:cNvPr id="184" name="Google Shape;184;p9"/>
          <p:cNvSpPr/>
          <p:nvPr/>
        </p:nvSpPr>
        <p:spPr>
          <a:xfrm>
            <a:off x="609600" y="1225633"/>
            <a:ext cx="4566458" cy="4946072"/>
          </a:xfrm>
          <a:custGeom>
            <a:rect b="b" l="l" r="r" t="t"/>
            <a:pathLst>
              <a:path extrusionOk="0" h="4648200" w="4206240">
                <a:moveTo>
                  <a:pt x="0" y="4648200"/>
                </a:moveTo>
                <a:lnTo>
                  <a:pt x="4206240" y="4648200"/>
                </a:lnTo>
                <a:lnTo>
                  <a:pt x="4206240" y="0"/>
                </a:lnTo>
                <a:lnTo>
                  <a:pt x="0" y="0"/>
                </a:lnTo>
                <a:lnTo>
                  <a:pt x="0" y="4648200"/>
                </a:lnTo>
                <a:close/>
              </a:path>
            </a:pathLst>
          </a:custGeom>
          <a:noFill/>
          <a:ln cap="flat" cmpd="sng" w="9525">
            <a:solidFill>
              <a:srgbClr val="D24717"/>
            </a:solidFill>
            <a:prstDash val="solid"/>
            <a:round/>
            <a:headEnd len="sm" w="sm" type="none"/>
            <a:tailEnd len="sm" w="sm" type="none"/>
          </a:ln>
        </p:spPr>
        <p:txBody>
          <a:bodyPr anchorCtr="0" anchor="t" bIns="0" lIns="0" spcFirstLastPara="1" rIns="0" wrap="square" tIns="0">
            <a:noAutofit/>
          </a:bodyPr>
          <a:lstStyle/>
          <a:p>
            <a:pPr indent="-255268" lvl="0" marL="286385" marR="5080" rtl="0" algn="just">
              <a:lnSpc>
                <a:spcPct val="90100"/>
              </a:lnSpc>
              <a:spcBef>
                <a:spcPts val="0"/>
              </a:spcBef>
              <a:spcAft>
                <a:spcPts val="0"/>
              </a:spcAft>
              <a:buClr>
                <a:srgbClr val="D24717"/>
              </a:buClr>
              <a:buSzPts val="1750"/>
              <a:buFont typeface="Quattrocento Sans"/>
              <a:buChar char="⚫"/>
            </a:pPr>
            <a:r>
              <a:rPr b="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t is the type of database that  stores data in the form of parent-  children relationship nodes.</a:t>
            </a:r>
            <a:endParaRPr/>
          </a:p>
          <a:p>
            <a:pPr indent="-255268" lvl="0" marL="286385" marR="119379" rtl="0" algn="just">
              <a:lnSpc>
                <a:spcPct val="107916"/>
              </a:lnSpc>
              <a:spcBef>
                <a:spcPts val="640"/>
              </a:spcBef>
              <a:spcAft>
                <a:spcPts val="0"/>
              </a:spcAft>
              <a:buClr>
                <a:srgbClr val="D24717"/>
              </a:buClr>
              <a:buSzPts val="1750"/>
              <a:buFont typeface="Quattrocento Sans"/>
              <a:buChar char="⚫"/>
            </a:pPr>
            <a:r>
              <a:rPr lang="en-US" sz="2400">
                <a:solidFill>
                  <a:schemeClr val="dk1"/>
                </a:solidFill>
                <a:latin typeface="Times New Roman"/>
                <a:ea typeface="Times New Roman"/>
                <a:cs typeface="Times New Roman"/>
                <a:sym typeface="Times New Roman"/>
              </a:rPr>
              <a:t>Here, it organizes data in a tree-  like structure.</a:t>
            </a:r>
            <a:endParaRPr/>
          </a:p>
          <a:p>
            <a:pPr indent="-255268" lvl="0" marL="286385" marR="263525" rtl="0" algn="just">
              <a:lnSpc>
                <a:spcPct val="107916"/>
              </a:lnSpc>
              <a:spcBef>
                <a:spcPts val="605"/>
              </a:spcBef>
              <a:spcAft>
                <a:spcPts val="0"/>
              </a:spcAft>
              <a:buClr>
                <a:srgbClr val="D24717"/>
              </a:buClr>
              <a:buSzPts val="1750"/>
              <a:buFont typeface="Quattrocento Sans"/>
              <a:buChar char="⚫"/>
            </a:pPr>
            <a:r>
              <a:rPr lang="en-US" sz="2400">
                <a:solidFill>
                  <a:schemeClr val="dk1"/>
                </a:solidFill>
                <a:latin typeface="Times New Roman"/>
                <a:ea typeface="Times New Roman"/>
                <a:cs typeface="Times New Roman"/>
                <a:sym typeface="Times New Roman"/>
              </a:rPr>
              <a:t>Data gets stored in the form of  records that are connected via  links.</a:t>
            </a:r>
            <a:endParaRPr/>
          </a:p>
          <a:p>
            <a:pPr indent="-255268" lvl="0" marL="286385" marR="22225" rtl="0" algn="just">
              <a:lnSpc>
                <a:spcPct val="90000"/>
              </a:lnSpc>
              <a:spcBef>
                <a:spcPts val="565"/>
              </a:spcBef>
              <a:spcAft>
                <a:spcPts val="0"/>
              </a:spcAft>
              <a:buClr>
                <a:srgbClr val="D24717"/>
              </a:buClr>
              <a:buSzPts val="1750"/>
              <a:buFont typeface="Quattrocento Sans"/>
              <a:buChar char="⚫"/>
            </a:pPr>
            <a:r>
              <a:rPr lang="en-US" sz="2400">
                <a:solidFill>
                  <a:schemeClr val="dk1"/>
                </a:solidFill>
                <a:latin typeface="Times New Roman"/>
                <a:ea typeface="Times New Roman"/>
                <a:cs typeface="Times New Roman"/>
                <a:sym typeface="Times New Roman"/>
              </a:rPr>
              <a:t>Each child record in the tree will  contain only one parent. On the  other hand, each parent record  can have multiple child records.</a:t>
            </a:r>
            <a:endParaRPr sz="2400">
              <a:solidFill>
                <a:schemeClr val="dk1"/>
              </a:solidFill>
              <a:latin typeface="Times New Roman"/>
              <a:ea typeface="Times New Roman"/>
              <a:cs typeface="Times New Roman"/>
              <a:sym typeface="Times New Roman"/>
            </a:endParaRPr>
          </a:p>
          <a:p>
            <a:pPr indent="-277494" lvl="0" marL="286385" marR="22225" rtl="0" algn="just">
              <a:lnSpc>
                <a:spcPct val="90000"/>
              </a:lnSpc>
              <a:spcBef>
                <a:spcPts val="565"/>
              </a:spcBef>
              <a:spcAft>
                <a:spcPts val="0"/>
              </a:spcAft>
              <a:buClr>
                <a:schemeClr val="dk1"/>
              </a:buClr>
              <a:buSzPts val="2100"/>
              <a:buFont typeface="Times New Roman"/>
              <a:buChar char="⚫"/>
            </a:pPr>
            <a:r>
              <a:rPr lang="en-US" sz="2400">
                <a:solidFill>
                  <a:schemeClr val="dk1"/>
                </a:solidFill>
                <a:latin typeface="Times New Roman"/>
                <a:ea typeface="Times New Roman"/>
                <a:cs typeface="Times New Roman"/>
                <a:sym typeface="Times New Roman"/>
              </a:rPr>
              <a:t>IBM Information Management System (IMS),RDM Mobile</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Libre Franklin"/>
              <a:buNone/>
            </a:pPr>
            <a:r>
              <a:t/>
            </a:r>
            <a:endParaRPr sz="2400">
              <a:solidFill>
                <a:schemeClr val="dk1"/>
              </a:solidFill>
              <a:latin typeface="Libre Franklin"/>
              <a:ea typeface="Libre Franklin"/>
              <a:cs typeface="Libre Franklin"/>
              <a:sym typeface="Libre Franklin"/>
            </a:endParaRPr>
          </a:p>
        </p:txBody>
      </p:sp>
      <p:pic>
        <p:nvPicPr>
          <p:cNvPr id="185" name="Google Shape;185;p9"/>
          <p:cNvPicPr preferRelativeResize="0"/>
          <p:nvPr/>
        </p:nvPicPr>
        <p:blipFill rotWithShape="1">
          <a:blip r:embed="rId3">
            <a:alphaModFix/>
          </a:blip>
          <a:srcRect b="0" l="0" r="0" t="0"/>
          <a:stretch/>
        </p:blipFill>
        <p:spPr>
          <a:xfrm>
            <a:off x="5410200" y="1524000"/>
            <a:ext cx="3578225" cy="3695090"/>
          </a:xfrm>
          <a:prstGeom prst="rect">
            <a:avLst/>
          </a:prstGeom>
          <a:noFill/>
          <a:ln>
            <a:noFill/>
          </a:ln>
        </p:spPr>
      </p:pic>
      <p:sp>
        <p:nvSpPr>
          <p:cNvPr id="186" name="Google Shape;186;p9"/>
          <p:cNvSpPr txBox="1"/>
          <p:nvPr>
            <p:ph idx="11" type="ftr"/>
          </p:nvPr>
        </p:nvSpPr>
        <p:spPr>
          <a:xfrm>
            <a:off x="3108959" y="6377940"/>
            <a:ext cx="3984567" cy="3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2"/>
              </a:buClr>
              <a:buSzPts val="1000"/>
              <a:buFont typeface="Libre Franklin"/>
              <a:buNone/>
            </a:pPr>
            <a:fld id="{00000000-1234-1234-1234-123412341234}" type="slidenum">
              <a:rPr lang="en-US"/>
              <a:t>‹#›</a:t>
            </a:fld>
            <a:endParaRPr sz="1800">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a:t>
            </a:r>
            <a:endParaRPr/>
          </a:p>
        </p:txBody>
      </p:sp>
      <p:sp>
        <p:nvSpPr>
          <p:cNvPr id="905" name="Google Shape;905;p7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906" name="Google Shape;906;p73"/>
          <p:cNvPicPr preferRelativeResize="0"/>
          <p:nvPr/>
        </p:nvPicPr>
        <p:blipFill rotWithShape="1">
          <a:blip r:embed="rId3">
            <a:alphaModFix/>
          </a:blip>
          <a:srcRect b="0" l="0" r="0" t="0"/>
          <a:stretch/>
        </p:blipFill>
        <p:spPr>
          <a:xfrm>
            <a:off x="742958" y="804106"/>
            <a:ext cx="7772399" cy="5921375"/>
          </a:xfrm>
          <a:prstGeom prst="rect">
            <a:avLst/>
          </a:prstGeom>
          <a:noFill/>
          <a:ln>
            <a:noFill/>
          </a:ln>
        </p:spPr>
      </p:pic>
      <p:sp>
        <p:nvSpPr>
          <p:cNvPr id="907" name="Google Shape;907;p73"/>
          <p:cNvSpPr txBox="1"/>
          <p:nvPr/>
        </p:nvSpPr>
        <p:spPr>
          <a:xfrm>
            <a:off x="5181600" y="0"/>
            <a:ext cx="3962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908" name="Google Shape;908;p7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7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27676d354a5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16" name="Google Shape;916;g27676d354a5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917" name="Google Shape;917;g27676d354a5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18" name="Google Shape;918;g27676d354a5_0_0"/>
          <p:cNvPicPr preferRelativeResize="0"/>
          <p:nvPr/>
        </p:nvPicPr>
        <p:blipFill rotWithShape="1">
          <a:blip r:embed="rId3">
            <a:alphaModFix/>
          </a:blip>
          <a:srcRect b="8555" l="15000" r="24997" t="10347"/>
          <a:stretch/>
        </p:blipFill>
        <p:spPr>
          <a:xfrm>
            <a:off x="868675" y="914400"/>
            <a:ext cx="7703823" cy="55626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924" name="Google Shape;924;p74"/>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925" name="Google Shape;925;p74"/>
          <p:cNvPicPr preferRelativeResize="0"/>
          <p:nvPr/>
        </p:nvPicPr>
        <p:blipFill rotWithShape="1">
          <a:blip r:embed="rId3">
            <a:alphaModFix/>
          </a:blip>
          <a:srcRect b="27600" l="9051" r="38187" t="22001"/>
          <a:stretch/>
        </p:blipFill>
        <p:spPr>
          <a:xfrm>
            <a:off x="755575" y="980728"/>
            <a:ext cx="8040893" cy="4320480"/>
          </a:xfrm>
          <a:prstGeom prst="rect">
            <a:avLst/>
          </a:prstGeom>
          <a:noFill/>
          <a:ln>
            <a:noFill/>
          </a:ln>
        </p:spPr>
      </p:pic>
      <p:sp>
        <p:nvSpPr>
          <p:cNvPr id="926" name="Google Shape;926;p7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7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933" name="Google Shape;933;p7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pic>
        <p:nvPicPr>
          <p:cNvPr id="934" name="Google Shape;934;p75"/>
          <p:cNvPicPr preferRelativeResize="0"/>
          <p:nvPr/>
        </p:nvPicPr>
        <p:blipFill rotWithShape="1">
          <a:blip r:embed="rId3">
            <a:alphaModFix/>
          </a:blip>
          <a:srcRect b="36000" l="9837" r="40550" t="24801"/>
          <a:stretch/>
        </p:blipFill>
        <p:spPr>
          <a:xfrm>
            <a:off x="683568" y="1124744"/>
            <a:ext cx="8262918" cy="3672408"/>
          </a:xfrm>
          <a:prstGeom prst="rect">
            <a:avLst/>
          </a:prstGeom>
          <a:noFill/>
          <a:ln>
            <a:noFill/>
          </a:ln>
        </p:spPr>
      </p:pic>
      <p:sp>
        <p:nvSpPr>
          <p:cNvPr id="935" name="Google Shape;935;p7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7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pic>
        <p:nvPicPr>
          <p:cNvPr id="942" name="Google Shape;942;p76"/>
          <p:cNvPicPr preferRelativeResize="0"/>
          <p:nvPr>
            <p:ph idx="1" type="body"/>
          </p:nvPr>
        </p:nvPicPr>
        <p:blipFill rotWithShape="1">
          <a:blip r:embed="rId3">
            <a:alphaModFix/>
          </a:blip>
          <a:srcRect b="30955" l="4358" r="60739" t="24386"/>
          <a:stretch/>
        </p:blipFill>
        <p:spPr>
          <a:xfrm>
            <a:off x="683568" y="990600"/>
            <a:ext cx="7272808" cy="5234428"/>
          </a:xfrm>
          <a:prstGeom prst="rect">
            <a:avLst/>
          </a:prstGeom>
          <a:noFill/>
          <a:ln>
            <a:noFill/>
          </a:ln>
        </p:spPr>
      </p:pic>
      <p:sp>
        <p:nvSpPr>
          <p:cNvPr id="943" name="Google Shape;943;p7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7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g27676d354a5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lnSpc>
                <a:spcPct val="120000"/>
              </a:lnSpc>
              <a:spcBef>
                <a:spcPts val="1800"/>
              </a:spcBef>
              <a:spcAft>
                <a:spcPts val="0"/>
              </a:spcAft>
              <a:buClr>
                <a:schemeClr val="dk1"/>
              </a:buClr>
              <a:buSzPts val="1100"/>
              <a:buFont typeface="Arial"/>
              <a:buNone/>
            </a:pPr>
            <a:r>
              <a:rPr lang="en-US" sz="2200">
                <a:solidFill>
                  <a:schemeClr val="dk1"/>
                </a:solidFill>
                <a:highlight>
                  <a:schemeClr val="lt2"/>
                </a:highlight>
                <a:latin typeface="Open Sans"/>
                <a:ea typeface="Open Sans"/>
                <a:cs typeface="Open Sans"/>
                <a:sym typeface="Open Sans"/>
              </a:rPr>
              <a:t>Document Store vs Relational Databases</a:t>
            </a:r>
            <a:endParaRPr sz="2200">
              <a:solidFill>
                <a:schemeClr val="dk1"/>
              </a:solidFill>
              <a:highlight>
                <a:schemeClr val="lt2"/>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951" name="Google Shape;951;g27676d354a5_0_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952" name="Google Shape;952;g27676d354a5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53" name="Google Shape;953;g27676d354a5_0_8"/>
          <p:cNvPicPr preferRelativeResize="0"/>
          <p:nvPr/>
        </p:nvPicPr>
        <p:blipFill rotWithShape="1">
          <a:blip r:embed="rId3">
            <a:alphaModFix/>
          </a:blip>
          <a:srcRect b="27764" l="11065" r="5041" t="27769"/>
          <a:stretch/>
        </p:blipFill>
        <p:spPr>
          <a:xfrm>
            <a:off x="777250" y="1615450"/>
            <a:ext cx="6583676" cy="2286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27676d354a5_0_1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60" name="Google Shape;960;g27676d354a5_0_1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961" name="Google Shape;961;g27676d354a5_0_1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62" name="Google Shape;962;g27676d354a5_0_17"/>
          <p:cNvPicPr preferRelativeResize="0"/>
          <p:nvPr/>
        </p:nvPicPr>
        <p:blipFill rotWithShape="1">
          <a:blip r:embed="rId3">
            <a:alphaModFix/>
          </a:blip>
          <a:srcRect b="5323" l="9996" r="17670" t="31152"/>
          <a:stretch/>
        </p:blipFill>
        <p:spPr>
          <a:xfrm>
            <a:off x="1114425" y="1280150"/>
            <a:ext cx="6614152" cy="29108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27676d354a5_0_25"/>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69" name="Google Shape;969;g27676d354a5_0_25"/>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970" name="Google Shape;970;g27676d354a5_0_2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71" name="Google Shape;971;g27676d354a5_0_25"/>
          <p:cNvPicPr preferRelativeResize="0"/>
          <p:nvPr/>
        </p:nvPicPr>
        <p:blipFill rotWithShape="1">
          <a:blip r:embed="rId3">
            <a:alphaModFix/>
          </a:blip>
          <a:srcRect b="22528" l="8165" r="18006" t="37155"/>
          <a:stretch/>
        </p:blipFill>
        <p:spPr>
          <a:xfrm>
            <a:off x="1114425" y="1493525"/>
            <a:ext cx="6751325" cy="2133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27676d354a5_0_33"/>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78" name="Google Shape;978;g27676d354a5_0_33"/>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979" name="Google Shape;979;g27676d354a5_0_33"/>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80" name="Google Shape;980;g27676d354a5_0_33"/>
          <p:cNvPicPr preferRelativeResize="0"/>
          <p:nvPr/>
        </p:nvPicPr>
        <p:blipFill>
          <a:blip r:embed="rId3">
            <a:alphaModFix/>
          </a:blip>
          <a:stretch>
            <a:fillRect/>
          </a:stretch>
        </p:blipFill>
        <p:spPr>
          <a:xfrm>
            <a:off x="39609" y="0"/>
            <a:ext cx="9064784" cy="68580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27676d354a5_0_41"/>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sz="1950">
                <a:solidFill>
                  <a:schemeClr val="dk1"/>
                </a:solidFill>
                <a:highlight>
                  <a:schemeClr val="lt2"/>
                </a:highlight>
                <a:latin typeface="Open Sans"/>
                <a:ea typeface="Open Sans"/>
                <a:cs typeface="Open Sans"/>
                <a:sym typeface="Open Sans"/>
              </a:rPr>
              <a:t>So this indicates that there are some significant differences between document store databases and </a:t>
            </a:r>
            <a:r>
              <a:rPr b="1" lang="en-US" sz="1950">
                <a:solidFill>
                  <a:schemeClr val="dk1"/>
                </a:solidFill>
                <a:highlight>
                  <a:schemeClr val="lt2"/>
                </a:highlight>
                <a:uFill>
                  <a:noFill/>
                </a:uFill>
                <a:latin typeface="Open Sans"/>
                <a:ea typeface="Open Sans"/>
                <a:cs typeface="Open Sans"/>
                <a:sym typeface="Open Sans"/>
                <a:hlinkClick r:id="rId3">
                  <a:extLst>
                    <a:ext uri="{A12FA001-AC4F-418D-AE19-62706E023703}">
                      <ahyp:hlinkClr val="tx"/>
                    </a:ext>
                  </a:extLst>
                </a:hlinkClick>
              </a:rPr>
              <a:t>relational databases</a:t>
            </a:r>
            <a:r>
              <a:rPr b="1" lang="en-US" sz="1950">
                <a:solidFill>
                  <a:schemeClr val="dk1"/>
                </a:solidFill>
                <a:highlight>
                  <a:schemeClr val="lt2"/>
                </a:highlight>
                <a:latin typeface="Open Sans"/>
                <a:ea typeface="Open Sans"/>
                <a:cs typeface="Open Sans"/>
                <a:sym typeface="Open Sans"/>
              </a:rPr>
              <a:t>.</a:t>
            </a:r>
            <a:endParaRPr b="1" sz="4900">
              <a:solidFill>
                <a:schemeClr val="dk1"/>
              </a:solidFill>
              <a:highlight>
                <a:schemeClr val="lt2"/>
              </a:highlight>
            </a:endParaRPr>
          </a:p>
        </p:txBody>
      </p:sp>
      <p:sp>
        <p:nvSpPr>
          <p:cNvPr id="987" name="Google Shape;987;g27676d354a5_0_41"/>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US" sz="2200">
                <a:solidFill>
                  <a:schemeClr val="dk1"/>
                </a:solidFill>
                <a:highlight>
                  <a:schemeClr val="lt2"/>
                </a:highlight>
              </a:rPr>
              <a:t>1.</a:t>
            </a:r>
            <a:r>
              <a:rPr lang="en-US" sz="1500">
                <a:solidFill>
                  <a:schemeClr val="dk1"/>
                </a:solidFill>
                <a:highlight>
                  <a:schemeClr val="lt2"/>
                </a:highlight>
                <a:latin typeface="Open Sans"/>
                <a:ea typeface="Open Sans"/>
                <a:cs typeface="Open Sans"/>
                <a:sym typeface="Open Sans"/>
              </a:rPr>
              <a:t>Tables</a:t>
            </a:r>
            <a:endParaRPr sz="150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200"/>
              </a:spcBef>
              <a:spcAft>
                <a:spcPts val="0"/>
              </a:spcAft>
              <a:buClr>
                <a:schemeClr val="dk1"/>
              </a:buClr>
              <a:buSzPts val="1100"/>
              <a:buFont typeface="Arial"/>
              <a:buNone/>
            </a:pPr>
            <a:r>
              <a:rPr lang="en-US" sz="1650">
                <a:solidFill>
                  <a:schemeClr val="dk1"/>
                </a:solidFill>
                <a:highlight>
                  <a:schemeClr val="lt2"/>
                </a:highlight>
                <a:latin typeface="Open Sans"/>
                <a:ea typeface="Open Sans"/>
                <a:cs typeface="Open Sans"/>
                <a:sym typeface="Open Sans"/>
              </a:rPr>
              <a:t>Relational databases store data within multiple </a:t>
            </a:r>
            <a:r>
              <a:rPr lang="en-US" sz="1650">
                <a:solidFill>
                  <a:schemeClr val="dk1"/>
                </a:solidFill>
                <a:highlight>
                  <a:schemeClr val="lt2"/>
                </a:highlight>
                <a:uFill>
                  <a:noFill/>
                </a:uFill>
                <a:latin typeface="Open Sans"/>
                <a:ea typeface="Open Sans"/>
                <a:cs typeface="Open Sans"/>
                <a:sym typeface="Open Sans"/>
                <a:hlinkClick r:id="rId4">
                  <a:extLst>
                    <a:ext uri="{A12FA001-AC4F-418D-AE19-62706E023703}">
                      <ahyp:hlinkClr val="tx"/>
                    </a:ext>
                  </a:extLst>
                </a:hlinkClick>
              </a:rPr>
              <a:t>tables</a:t>
            </a:r>
            <a:r>
              <a:rPr lang="en-US" sz="1650">
                <a:solidFill>
                  <a:schemeClr val="dk1"/>
                </a:solidFill>
                <a:highlight>
                  <a:schemeClr val="lt2"/>
                </a:highlight>
                <a:latin typeface="Open Sans"/>
                <a:ea typeface="Open Sans"/>
                <a:cs typeface="Open Sans"/>
                <a:sym typeface="Open Sans"/>
              </a:rPr>
              <a:t>, each table containing </a:t>
            </a:r>
            <a:r>
              <a:rPr lang="en-US" sz="1650">
                <a:solidFill>
                  <a:schemeClr val="dk1"/>
                </a:solidFill>
                <a:highlight>
                  <a:schemeClr val="lt2"/>
                </a:highlight>
                <a:uFill>
                  <a:noFill/>
                </a:uFill>
                <a:latin typeface="Open Sans"/>
                <a:ea typeface="Open Sans"/>
                <a:cs typeface="Open Sans"/>
                <a:sym typeface="Open Sans"/>
                <a:hlinkClick r:id="rId5">
                  <a:extLst>
                    <a:ext uri="{A12FA001-AC4F-418D-AE19-62706E023703}">
                      <ahyp:hlinkClr val="tx"/>
                    </a:ext>
                  </a:extLst>
                </a:hlinkClick>
              </a:rPr>
              <a:t>columns</a:t>
            </a:r>
            <a:r>
              <a:rPr lang="en-US" sz="1650">
                <a:solidFill>
                  <a:schemeClr val="dk1"/>
                </a:solidFill>
                <a:highlight>
                  <a:schemeClr val="lt2"/>
                </a:highlight>
                <a:latin typeface="Open Sans"/>
                <a:ea typeface="Open Sans"/>
                <a:cs typeface="Open Sans"/>
                <a:sym typeface="Open Sans"/>
              </a:rPr>
              <a:t>, and each </a:t>
            </a:r>
            <a:r>
              <a:rPr lang="en-US" sz="1650">
                <a:solidFill>
                  <a:schemeClr val="dk1"/>
                </a:solidFill>
                <a:highlight>
                  <a:schemeClr val="lt2"/>
                </a:highlight>
                <a:uFill>
                  <a:noFill/>
                </a:uFill>
                <a:latin typeface="Open Sans"/>
                <a:ea typeface="Open Sans"/>
                <a:cs typeface="Open Sans"/>
                <a:sym typeface="Open Sans"/>
                <a:hlinkClick r:id="rId6">
                  <a:extLst>
                    <a:ext uri="{A12FA001-AC4F-418D-AE19-62706E023703}">
                      <ahyp:hlinkClr val="tx"/>
                    </a:ext>
                  </a:extLst>
                </a:hlinkClick>
              </a:rPr>
              <a:t>row</a:t>
            </a:r>
            <a:r>
              <a:rPr lang="en-US" sz="1650">
                <a:solidFill>
                  <a:schemeClr val="dk1"/>
                </a:solidFill>
                <a:highlight>
                  <a:schemeClr val="lt2"/>
                </a:highlight>
                <a:latin typeface="Open Sans"/>
                <a:ea typeface="Open Sans"/>
                <a:cs typeface="Open Sans"/>
                <a:sym typeface="Open Sans"/>
              </a:rPr>
              <a:t> represents each </a:t>
            </a:r>
            <a:r>
              <a:rPr lang="en-US" sz="1650">
                <a:solidFill>
                  <a:schemeClr val="dk1"/>
                </a:solidFill>
                <a:highlight>
                  <a:schemeClr val="lt2"/>
                </a:highlight>
                <a:uFill>
                  <a:noFill/>
                </a:uFill>
                <a:latin typeface="Open Sans"/>
                <a:ea typeface="Open Sans"/>
                <a:cs typeface="Open Sans"/>
                <a:sym typeface="Open Sans"/>
                <a:hlinkClick r:id="rId7">
                  <a:extLst>
                    <a:ext uri="{A12FA001-AC4F-418D-AE19-62706E023703}">
                      <ahyp:hlinkClr val="tx"/>
                    </a:ext>
                  </a:extLst>
                </a:hlinkClick>
              </a:rPr>
              <a:t>record</a:t>
            </a:r>
            <a:r>
              <a:rPr lang="en-US" sz="1650">
                <a:solidFill>
                  <a:schemeClr val="dk1"/>
                </a:solidFill>
                <a:highlight>
                  <a:schemeClr val="lt2"/>
                </a:highlight>
                <a:latin typeface="Open Sans"/>
                <a:ea typeface="Open Sans"/>
                <a:cs typeface="Open Sans"/>
                <a:sym typeface="Open Sans"/>
              </a:rPr>
              <a:t>. Information about any given entity could be spread out among many tables. Data from different tables can only be associated by establishing a </a:t>
            </a:r>
            <a:r>
              <a:rPr lang="en-US" sz="1650">
                <a:solidFill>
                  <a:schemeClr val="dk1"/>
                </a:solidFill>
                <a:highlight>
                  <a:schemeClr val="lt2"/>
                </a:highlight>
                <a:uFill>
                  <a:noFill/>
                </a:uFill>
                <a:latin typeface="Open Sans"/>
                <a:ea typeface="Open Sans"/>
                <a:cs typeface="Open Sans"/>
                <a:sym typeface="Open Sans"/>
                <a:hlinkClick r:id="rId8">
                  <a:extLst>
                    <a:ext uri="{A12FA001-AC4F-418D-AE19-62706E023703}">
                      <ahyp:hlinkClr val="tx"/>
                    </a:ext>
                  </a:extLst>
                </a:hlinkClick>
              </a:rPr>
              <a:t>relationship</a:t>
            </a:r>
            <a:r>
              <a:rPr lang="en-US" sz="1650">
                <a:solidFill>
                  <a:schemeClr val="dk1"/>
                </a:solidFill>
                <a:highlight>
                  <a:schemeClr val="lt2"/>
                </a:highlight>
                <a:latin typeface="Open Sans"/>
                <a:ea typeface="Open Sans"/>
                <a:cs typeface="Open Sans"/>
                <a:sym typeface="Open Sans"/>
              </a:rPr>
              <a:t> between the tables.</a:t>
            </a:r>
            <a:endParaRPr sz="1650">
              <a:solidFill>
                <a:schemeClr val="dk1"/>
              </a:solidFill>
              <a:highlight>
                <a:schemeClr val="lt2"/>
              </a:highlight>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US" sz="1650">
                <a:solidFill>
                  <a:schemeClr val="dk1"/>
                </a:solidFill>
                <a:highlight>
                  <a:schemeClr val="lt2"/>
                </a:highlight>
                <a:latin typeface="Open Sans"/>
                <a:ea typeface="Open Sans"/>
                <a:cs typeface="Open Sans"/>
                <a:sym typeface="Open Sans"/>
              </a:rPr>
              <a:t>Document databases on the other hand, don’t use tables as such. They store all data on a given entity within a single document. Any associated data is stored inside that one document.</a:t>
            </a:r>
            <a:endParaRPr sz="1650">
              <a:solidFill>
                <a:schemeClr val="dk1"/>
              </a:solidFill>
              <a:highlight>
                <a:schemeClr val="lt2"/>
              </a:highlight>
              <a:latin typeface="Open Sans"/>
              <a:ea typeface="Open Sans"/>
              <a:cs typeface="Open Sans"/>
              <a:sym typeface="Open Sans"/>
            </a:endParaRPr>
          </a:p>
          <a:p>
            <a:pPr indent="0" lvl="0" marL="0" rtl="0" algn="l">
              <a:spcBef>
                <a:spcPts val="1200"/>
              </a:spcBef>
              <a:spcAft>
                <a:spcPts val="200"/>
              </a:spcAft>
              <a:buNone/>
            </a:pPr>
            <a:r>
              <a:t/>
            </a:r>
            <a:endParaRPr/>
          </a:p>
        </p:txBody>
      </p:sp>
      <p:sp>
        <p:nvSpPr>
          <p:cNvPr id="988" name="Google Shape;988;g27676d354a5_0_41"/>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2021-08-05T13:13:11Z</dcterms:created>
  <dc:creator>Jain Family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2020-09-15T00:00:00Z</vt:filetime>
  </property>
  <property fmtid="{D5CDD505-2E9C-101B-9397-08002B2CF9AE}" pid="3" name="Creator">
    <vt:lpwstr>Microsoft® Office PowerPoint® 2007</vt:lpwstr>
  </property>
  <property fmtid="{D5CDD505-2E9C-101B-9397-08002B2CF9AE}" pid="4" name="LastSaved">
    <vt:filetime>2021-08-05T00:00:00Z</vt:filetime>
  </property>
</Properties>
</file>